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3" r:id="rId1"/>
    <p:sldMasterId id="2147483664" r:id="rId2"/>
    <p:sldMasterId id="2147483665" r:id="rId3"/>
    <p:sldMasterId id="2147483666" r:id="rId4"/>
    <p:sldMasterId id="2147483667" r:id="rId5"/>
    <p:sldMasterId id="2147483668" r:id="rId6"/>
  </p:sldMasterIdLst>
  <p:notesMasterIdLst>
    <p:notesMasterId r:id="rId21"/>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snapToObjects="1">
      <p:cViewPr varScale="1">
        <p:scale>
          <a:sx n="117" d="100"/>
          <a:sy n="117" d="100"/>
        </p:scale>
        <p:origin x="3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STILL-opción 1</a:t>
            </a:r>
            <a:endParaRPr/>
          </a:p>
        </p:txBody>
      </p:sp>
      <p:sp>
        <p:nvSpPr>
          <p:cNvPr id="201" name="Google Shape;20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c73edc57d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8c73edc57d_0_1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8c73edc57d_0_1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8dd418a7f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8dd418a7f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8dd418a7f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8c73edc57d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8c73edc57d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8c73edc57d_0_1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8c73edc57d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8c73edc57d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g8c73edc57d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8c73edc57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8c73edc57d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8c73edc57d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Los peligros, como los terremotos, tifones y volcanes, han ocurrido durante millones de años; sin embargo, por definición, un desastre solo ocurre cuando el peligro afecta negativamente a la sociedad y la comunidad. Con esfuerzos responsables de reducción de riesgos, gran parte de este impacto puede evitarse.</a:t>
            </a:r>
            <a:endParaRPr/>
          </a:p>
          <a:p>
            <a:pPr marL="0" lvl="0" indent="0" algn="l" rtl="0">
              <a:spcBef>
                <a:spcPts val="0"/>
              </a:spcBef>
              <a:spcAft>
                <a:spcPts val="0"/>
              </a:spcAft>
              <a:buNone/>
            </a:pPr>
            <a:r>
              <a:rPr lang="en-US"/>
              <a:t>- Desastre natural es un término que implica que los seres humanos no pueden desempeñar ningún papel en evitar los impactos de los peligros.</a:t>
            </a: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8c73edc57d_0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8c73edc57d_0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Funciona con datos satelitales de imágenes de radar de apertura sintética (SAR) y el procesamiento rápido de los datos sobre desastres (terremotos e inundaciones)</a:t>
            </a:r>
            <a:endParaRPr/>
          </a:p>
          <a:p>
            <a:pPr marL="0" lvl="0" indent="0" algn="l" rtl="0">
              <a:spcBef>
                <a:spcPts val="0"/>
              </a:spcBef>
              <a:spcAft>
                <a:spcPts val="0"/>
              </a:spcAft>
              <a:buNone/>
            </a:pPr>
            <a:r>
              <a:rPr lang="en-US"/>
              <a:t>- Mapas indirectos de daños (DPMs) y mapas indirectos de inundaciones (FPMs)</a:t>
            </a:r>
            <a:endParaRPr/>
          </a:p>
          <a:p>
            <a:pPr marL="0" lvl="0" indent="0" algn="l" rtl="0">
              <a:spcBef>
                <a:spcPts val="0"/>
              </a:spcBef>
              <a:spcAft>
                <a:spcPts val="0"/>
              </a:spcAft>
              <a:buNone/>
            </a:pPr>
            <a:r>
              <a:rPr lang="en-US"/>
              <a:t>- Informa a los responsables de la toma de decisiones y a otras partes interesadas sobre los impactos de los desastres para ayudar en las labores de respuesta</a:t>
            </a:r>
            <a:endParaRPr/>
          </a:p>
          <a:p>
            <a:pPr marL="0" lvl="0" indent="0" algn="l" rtl="0">
              <a:spcBef>
                <a:spcPts val="0"/>
              </a:spcBef>
              <a:spcAft>
                <a:spcPts val="0"/>
              </a:spcAft>
              <a:buNone/>
            </a:pPr>
            <a:endParaRPr/>
          </a:p>
          <a:p>
            <a:pPr marL="0" lvl="0" indent="0" algn="l" rtl="0">
              <a:spcBef>
                <a:spcPts val="0"/>
              </a:spcBef>
              <a:spcAft>
                <a:spcPts val="0"/>
              </a:spcAft>
              <a:buNone/>
            </a:pPr>
            <a:r>
              <a:rPr lang="en-US"/>
              <a:t>- El lado artístico de Yun: logotipos y premio a la mejor visualización</a:t>
            </a:r>
            <a:endParaRPr/>
          </a:p>
        </p:txBody>
      </p:sp>
      <p:sp>
        <p:nvSpPr>
          <p:cNvPr id="256" name="Google Shape;256;g8c73edc57d_0_1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8c73edc57d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8c73edc57d_0_1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Ofrece a las regiones locales la capacidad de personalizar su propio modelo</a:t>
            </a:r>
            <a:endParaRPr/>
          </a:p>
          <a:p>
            <a:pPr marL="0" lvl="0" indent="0" algn="l" rtl="0">
              <a:spcBef>
                <a:spcPts val="0"/>
              </a:spcBef>
              <a:spcAft>
                <a:spcPts val="0"/>
              </a:spcAft>
              <a:buNone/>
            </a:pPr>
            <a:r>
              <a:rPr lang="en-US"/>
              <a:t>- El intercambio de datos y la colaboración son fundamentales</a:t>
            </a:r>
            <a:endParaRPr/>
          </a:p>
          <a:p>
            <a:pPr marL="0" lvl="0" indent="0" algn="l" rtl="0">
              <a:spcBef>
                <a:spcPts val="0"/>
              </a:spcBef>
              <a:spcAft>
                <a:spcPts val="0"/>
              </a:spcAft>
              <a:buNone/>
            </a:pPr>
            <a:endParaRPr/>
          </a:p>
        </p:txBody>
      </p:sp>
      <p:sp>
        <p:nvSpPr>
          <p:cNvPr id="263" name="Google Shape;263;g8c73edc57d_0_1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dd418a7ff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8dd418a7ff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8dd418a7ff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8c73edc57d_0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8c73edc57d_0_1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sz="1000"/>
              <a:t>- Controladores de parámetros</a:t>
            </a:r>
            <a:endParaRPr sz="1000"/>
          </a:p>
          <a:p>
            <a:pPr marL="0" lvl="0" indent="0" algn="l" rtl="0">
              <a:spcBef>
                <a:spcPts val="1000"/>
              </a:spcBef>
              <a:spcAft>
                <a:spcPts val="0"/>
              </a:spcAft>
              <a:buClr>
                <a:schemeClr val="dk1"/>
              </a:buClr>
              <a:buSzPts val="1100"/>
              <a:buFont typeface="Arial"/>
              <a:buNone/>
            </a:pPr>
            <a:r>
              <a:rPr lang="en-US" sz="1000"/>
              <a:t>- Exploración de datos a través de la dimensión del tiempo</a:t>
            </a:r>
            <a:endParaRPr sz="1000"/>
          </a:p>
          <a:p>
            <a:pPr marL="0" lvl="0" indent="0" algn="l" rtl="0">
              <a:spcBef>
                <a:spcPts val="1000"/>
              </a:spcBef>
              <a:spcAft>
                <a:spcPts val="0"/>
              </a:spcAft>
              <a:buClr>
                <a:schemeClr val="dk1"/>
              </a:buClr>
              <a:buSzPts val="1100"/>
              <a:buFont typeface="Arial"/>
              <a:buNone/>
            </a:pPr>
            <a:r>
              <a:rPr lang="en-US" sz="1000"/>
              <a:t>- Especialmente importante para los responsables de la toma de decisiones sin formación técnica: ver la situación en VR puede proporcionar a cualquier usuario una idea detallada de los daños</a:t>
            </a:r>
            <a:endParaRPr sz="1000"/>
          </a:p>
          <a:p>
            <a:pPr marL="0" lvl="0" indent="0" algn="l" rtl="0">
              <a:spcBef>
                <a:spcPts val="1000"/>
              </a:spcBef>
              <a:spcAft>
                <a:spcPts val="0"/>
              </a:spcAft>
              <a:buClr>
                <a:schemeClr val="dk1"/>
              </a:buClr>
              <a:buSzPts val="1100"/>
              <a:buFont typeface="Arial"/>
              <a:buNone/>
            </a:pPr>
            <a:r>
              <a:rPr lang="en-US" sz="1000"/>
              <a:t>- Ejemplo: proyecciones de VR en el parabrisas de los vehículos de los equipos de primera respuesta</a:t>
            </a:r>
            <a:endParaRPr/>
          </a:p>
        </p:txBody>
      </p:sp>
      <p:sp>
        <p:nvSpPr>
          <p:cNvPr id="279" name="Google Shape;279;g8c73edc57d_0_1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pic>
        <p:nvPicPr>
          <p:cNvPr id="19" name="Google Shape;19;p2"/>
          <p:cNvPicPr preferRelativeResize="0"/>
          <p:nvPr/>
        </p:nvPicPr>
        <p:blipFill rotWithShape="1">
          <a:blip r:embed="rId2">
            <a:alphaModFix/>
          </a:blip>
          <a:srcRect/>
          <a:stretch/>
        </p:blipFill>
        <p:spPr>
          <a:xfrm>
            <a:off x="0" y="17167"/>
            <a:ext cx="12192000" cy="6858000"/>
          </a:xfrm>
          <a:prstGeom prst="rect">
            <a:avLst/>
          </a:prstGeom>
          <a:noFill/>
          <a:ln>
            <a:noFill/>
          </a:ln>
        </p:spPr>
      </p:pic>
      <p:sp>
        <p:nvSpPr>
          <p:cNvPr id="20" name="Google Shape;20;p2"/>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
          <p:cNvSpPr txBox="1">
            <a:spLocks noGrp="1"/>
          </p:cNvSpPr>
          <p:nvPr>
            <p:ph type="subTitle" idx="1"/>
          </p:nvPr>
        </p:nvSpPr>
        <p:spPr>
          <a:xfrm>
            <a:off x="3848100" y="4152900"/>
            <a:ext cx="3428126" cy="1025922"/>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4" name="Google Shape;24;p2"/>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25" name="Google Shape;25;p2"/>
          <p:cNvGrpSpPr/>
          <p:nvPr/>
        </p:nvGrpSpPr>
        <p:grpSpPr>
          <a:xfrm>
            <a:off x="516442" y="-8842"/>
            <a:ext cx="4621246" cy="6873373"/>
            <a:chOff x="516442" y="-8842"/>
            <a:chExt cx="4621246" cy="6873373"/>
          </a:xfrm>
        </p:grpSpPr>
        <p:sp>
          <p:nvSpPr>
            <p:cNvPr id="26" name="Google Shape;26;p2"/>
            <p:cNvSpPr/>
            <p:nvPr/>
          </p:nvSpPr>
          <p:spPr>
            <a:xfrm>
              <a:off x="2484060" y="-8842"/>
              <a:ext cx="2653628" cy="6147482"/>
            </a:xfrm>
            <a:custGeom>
              <a:avLst/>
              <a:gdLst/>
              <a:ahLst/>
              <a:cxnLst/>
              <a:rect l="l" t="t" r="r" b="b"/>
              <a:pathLst>
                <a:path w="834" h="1936" extrusionOk="0">
                  <a:moveTo>
                    <a:pt x="101" y="1317"/>
                  </a:moveTo>
                  <a:cubicBezTo>
                    <a:pt x="159" y="1513"/>
                    <a:pt x="253" y="1720"/>
                    <a:pt x="393" y="1936"/>
                  </a:cubicBezTo>
                  <a:cubicBezTo>
                    <a:pt x="393" y="1936"/>
                    <a:pt x="254" y="1683"/>
                    <a:pt x="238" y="1317"/>
                  </a:cubicBezTo>
                  <a:lnTo>
                    <a:pt x="101" y="1317"/>
                  </a:lnTo>
                  <a:close/>
                  <a:moveTo>
                    <a:pt x="271" y="919"/>
                  </a:moveTo>
                  <a:cubicBezTo>
                    <a:pt x="335" y="629"/>
                    <a:pt x="495" y="309"/>
                    <a:pt x="834" y="3"/>
                  </a:cubicBezTo>
                  <a:cubicBezTo>
                    <a:pt x="201" y="0"/>
                    <a:pt x="201" y="0"/>
                    <a:pt x="201" y="0"/>
                  </a:cubicBezTo>
                  <a:cubicBezTo>
                    <a:pt x="84" y="249"/>
                    <a:pt x="0" y="561"/>
                    <a:pt x="27" y="919"/>
                  </a:cubicBezTo>
                  <a:lnTo>
                    <a:pt x="271" y="919"/>
                  </a:lnTo>
                  <a:close/>
                </a:path>
              </a:pathLst>
            </a:custGeom>
            <a:gradFill>
              <a:gsLst>
                <a:gs pos="0">
                  <a:srgbClr val="8ACCEC"/>
                </a:gs>
                <a:gs pos="98000">
                  <a:srgbClr val="6DB8E3"/>
                </a:gs>
                <a:gs pos="100000">
                  <a:srgbClr val="6DB8E3"/>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2"/>
            <p:cNvSpPr/>
            <p:nvPr/>
          </p:nvSpPr>
          <p:spPr>
            <a:xfrm>
              <a:off x="580255" y="4814485"/>
              <a:ext cx="909359" cy="2047388"/>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2"/>
            <p:cNvSpPr/>
            <p:nvPr/>
          </p:nvSpPr>
          <p:spPr>
            <a:xfrm>
              <a:off x="516442" y="1794"/>
              <a:ext cx="3799633" cy="6862737"/>
            </a:xfrm>
            <a:custGeom>
              <a:avLst/>
              <a:gdLst/>
              <a:ahLst/>
              <a:cxnLst/>
              <a:rect l="l" t="t" r="r" b="b"/>
              <a:pathLst>
                <a:path w="1195" h="2162" extrusionOk="0">
                  <a:moveTo>
                    <a:pt x="17" y="1314"/>
                  </a:moveTo>
                  <a:cubicBezTo>
                    <a:pt x="55" y="1581"/>
                    <a:pt x="154" y="1875"/>
                    <a:pt x="363" y="2161"/>
                  </a:cubicBezTo>
                  <a:cubicBezTo>
                    <a:pt x="364" y="2162"/>
                    <a:pt x="1195" y="2161"/>
                    <a:pt x="1195" y="2161"/>
                  </a:cubicBezTo>
                  <a:cubicBezTo>
                    <a:pt x="1115" y="2085"/>
                    <a:pt x="1036" y="2000"/>
                    <a:pt x="957" y="1903"/>
                  </a:cubicBezTo>
                  <a:cubicBezTo>
                    <a:pt x="957" y="1903"/>
                    <a:pt x="783" y="1678"/>
                    <a:pt x="673" y="1314"/>
                  </a:cubicBezTo>
                  <a:lnTo>
                    <a:pt x="17" y="1314"/>
                  </a:lnTo>
                  <a:close/>
                  <a:moveTo>
                    <a:pt x="595" y="916"/>
                  </a:moveTo>
                  <a:cubicBezTo>
                    <a:pt x="569" y="645"/>
                    <a:pt x="595" y="334"/>
                    <a:pt x="727" y="0"/>
                  </a:cubicBezTo>
                  <a:cubicBezTo>
                    <a:pt x="277" y="0"/>
                    <a:pt x="277" y="0"/>
                    <a:pt x="277" y="0"/>
                  </a:cubicBezTo>
                  <a:cubicBezTo>
                    <a:pt x="222" y="94"/>
                    <a:pt x="175" y="190"/>
                    <a:pt x="128" y="299"/>
                  </a:cubicBezTo>
                  <a:cubicBezTo>
                    <a:pt x="128" y="299"/>
                    <a:pt x="20" y="551"/>
                    <a:pt x="0" y="916"/>
                  </a:cubicBezTo>
                  <a:lnTo>
                    <a:pt x="595" y="916"/>
                  </a:lnTo>
                  <a:close/>
                </a:path>
              </a:pathLst>
            </a:custGeom>
            <a:gradFill>
              <a:gsLst>
                <a:gs pos="0">
                  <a:srgbClr val="AAE3F7"/>
                </a:gs>
                <a:gs pos="81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424">
          <p15:clr>
            <a:srgbClr val="FBAE40"/>
          </p15:clr>
        </p15:guide>
        <p15:guide id="2" pos="2424">
          <p15:clr>
            <a:srgbClr val="FBAE40"/>
          </p15:clr>
        </p15:guide>
        <p15:guide id="3" pos="336">
          <p15:clr>
            <a:srgbClr val="FBAE40"/>
          </p15:clr>
        </p15:guide>
        <p15:guide id="4" orient="horz" pos="2040">
          <p15:clr>
            <a:srgbClr val="FBAE40"/>
          </p15:clr>
        </p15:guide>
        <p15:guide id="5" orient="horz" pos="261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03"/>
        <p:cNvGrpSpPr/>
        <p:nvPr/>
      </p:nvGrpSpPr>
      <p:grpSpPr>
        <a:xfrm>
          <a:off x="0" y="0"/>
          <a:ext cx="0" cy="0"/>
          <a:chOff x="0" y="0"/>
          <a:chExt cx="0" cy="0"/>
        </a:xfrm>
      </p:grpSpPr>
      <p:sp>
        <p:nvSpPr>
          <p:cNvPr id="104" name="Google Shape;104;p1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33CD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1"/>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17"/>
        <p:cNvGrpSpPr/>
        <p:nvPr/>
      </p:nvGrpSpPr>
      <p:grpSpPr>
        <a:xfrm>
          <a:off x="0" y="0"/>
          <a:ext cx="0" cy="0"/>
          <a:chOff x="0" y="0"/>
          <a:chExt cx="0" cy="0"/>
        </a:xfrm>
      </p:grpSpPr>
      <p:pic>
        <p:nvPicPr>
          <p:cNvPr id="118" name="Google Shape;118;p13"/>
          <p:cNvPicPr preferRelativeResize="0"/>
          <p:nvPr/>
        </p:nvPicPr>
        <p:blipFill rotWithShape="1">
          <a:blip r:embed="rId2">
            <a:alphaModFix/>
          </a:blip>
          <a:srcRect l="20663" r="36894" b="1556"/>
          <a:stretch/>
        </p:blipFill>
        <p:spPr>
          <a:xfrm>
            <a:off x="0" y="-18255"/>
            <a:ext cx="5270500" cy="6876255"/>
          </a:xfrm>
          <a:prstGeom prst="rect">
            <a:avLst/>
          </a:prstGeom>
          <a:noFill/>
          <a:ln>
            <a:noFill/>
          </a:ln>
        </p:spPr>
      </p:pic>
      <p:sp>
        <p:nvSpPr>
          <p:cNvPr id="119" name="Google Shape;119;p13"/>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13"/>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13"/>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3"/>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13"/>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35"/>
        <p:cNvGrpSpPr/>
        <p:nvPr/>
      </p:nvGrpSpPr>
      <p:grpSpPr>
        <a:xfrm>
          <a:off x="0" y="0"/>
          <a:ext cx="0" cy="0"/>
          <a:chOff x="0" y="0"/>
          <a:chExt cx="0" cy="0"/>
        </a:xfrm>
      </p:grpSpPr>
      <p:pic>
        <p:nvPicPr>
          <p:cNvPr id="136" name="Google Shape;136;p15"/>
          <p:cNvPicPr preferRelativeResize="0"/>
          <p:nvPr/>
        </p:nvPicPr>
        <p:blipFill rotWithShape="1">
          <a:blip r:embed="rId2">
            <a:alphaModFix/>
          </a:blip>
          <a:srcRect l="28104" r="21269"/>
          <a:stretch/>
        </p:blipFill>
        <p:spPr>
          <a:xfrm>
            <a:off x="51514" y="-1953"/>
            <a:ext cx="5241703" cy="6859411"/>
          </a:xfrm>
          <a:prstGeom prst="rect">
            <a:avLst/>
          </a:prstGeom>
          <a:noFill/>
          <a:ln>
            <a:noFill/>
          </a:ln>
        </p:spPr>
      </p:pic>
      <p:sp>
        <p:nvSpPr>
          <p:cNvPr id="137" name="Google Shape;137;p15"/>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15"/>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15"/>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15"/>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53"/>
        <p:cNvGrpSpPr/>
        <p:nvPr/>
      </p:nvGrpSpPr>
      <p:grpSpPr>
        <a:xfrm>
          <a:off x="0" y="0"/>
          <a:ext cx="0" cy="0"/>
          <a:chOff x="0" y="0"/>
          <a:chExt cx="0" cy="0"/>
        </a:xfrm>
      </p:grpSpPr>
      <p:pic>
        <p:nvPicPr>
          <p:cNvPr id="154" name="Google Shape;154;p17"/>
          <p:cNvPicPr preferRelativeResize="0"/>
          <p:nvPr/>
        </p:nvPicPr>
        <p:blipFill rotWithShape="1">
          <a:blip r:embed="rId2">
            <a:alphaModFix/>
          </a:blip>
          <a:srcRect l="29683" r="7492"/>
          <a:stretch/>
        </p:blipFill>
        <p:spPr>
          <a:xfrm>
            <a:off x="50800" y="-731"/>
            <a:ext cx="5551970" cy="6858731"/>
          </a:xfrm>
          <a:prstGeom prst="rect">
            <a:avLst/>
          </a:prstGeom>
          <a:noFill/>
          <a:ln>
            <a:noFill/>
          </a:ln>
        </p:spPr>
      </p:pic>
      <p:sp>
        <p:nvSpPr>
          <p:cNvPr id="155" name="Google Shape;155;p17"/>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17"/>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17"/>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17"/>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7"/>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71"/>
        <p:cNvGrpSpPr/>
        <p:nvPr/>
      </p:nvGrpSpPr>
      <p:grpSpPr>
        <a:xfrm>
          <a:off x="0" y="0"/>
          <a:ext cx="0" cy="0"/>
          <a:chOff x="0" y="0"/>
          <a:chExt cx="0" cy="0"/>
        </a:xfrm>
      </p:grpSpPr>
      <p:pic>
        <p:nvPicPr>
          <p:cNvPr id="172" name="Google Shape;172;p19"/>
          <p:cNvPicPr preferRelativeResize="0"/>
          <p:nvPr/>
        </p:nvPicPr>
        <p:blipFill rotWithShape="1">
          <a:blip r:embed="rId2">
            <a:alphaModFix/>
          </a:blip>
          <a:srcRect l="17955"/>
          <a:stretch/>
        </p:blipFill>
        <p:spPr>
          <a:xfrm>
            <a:off x="36702" y="0"/>
            <a:ext cx="5626650" cy="6858000"/>
          </a:xfrm>
          <a:prstGeom prst="rect">
            <a:avLst/>
          </a:prstGeom>
          <a:noFill/>
          <a:ln>
            <a:noFill/>
          </a:ln>
        </p:spPr>
      </p:pic>
      <p:sp>
        <p:nvSpPr>
          <p:cNvPr id="173" name="Google Shape;173;p19"/>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19"/>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19"/>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9"/>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9"/>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9"/>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89"/>
        <p:cNvGrpSpPr/>
        <p:nvPr/>
      </p:nvGrpSpPr>
      <p:grpSpPr>
        <a:xfrm>
          <a:off x="0" y="0"/>
          <a:ext cx="0" cy="0"/>
          <a:chOff x="0" y="0"/>
          <a:chExt cx="0" cy="0"/>
        </a:xfrm>
      </p:grpSpPr>
      <p:pic>
        <p:nvPicPr>
          <p:cNvPr id="190" name="Google Shape;190;p21"/>
          <p:cNvPicPr preferRelativeResize="0"/>
          <p:nvPr/>
        </p:nvPicPr>
        <p:blipFill rotWithShape="1">
          <a:blip r:embed="rId2">
            <a:alphaModFix/>
          </a:blip>
          <a:srcRect l="4588"/>
          <a:stretch/>
        </p:blipFill>
        <p:spPr>
          <a:xfrm>
            <a:off x="88900" y="-541"/>
            <a:ext cx="6543340" cy="6858000"/>
          </a:xfrm>
          <a:prstGeom prst="rect">
            <a:avLst/>
          </a:prstGeom>
          <a:noFill/>
          <a:ln>
            <a:noFill/>
          </a:ln>
        </p:spPr>
      </p:pic>
      <p:sp>
        <p:nvSpPr>
          <p:cNvPr id="191" name="Google Shape;191;p21"/>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21"/>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21"/>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21"/>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2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29"/>
        <p:cNvGrpSpPr/>
        <p:nvPr/>
      </p:nvGrpSpPr>
      <p:grpSpPr>
        <a:xfrm>
          <a:off x="0" y="0"/>
          <a:ext cx="0" cy="0"/>
          <a:chOff x="0" y="0"/>
          <a:chExt cx="0" cy="0"/>
        </a:xfrm>
      </p:grpSpPr>
      <p:pic>
        <p:nvPicPr>
          <p:cNvPr id="30" name="Google Shape;30;p3"/>
          <p:cNvPicPr preferRelativeResize="0"/>
          <p:nvPr/>
        </p:nvPicPr>
        <p:blipFill rotWithShape="1">
          <a:blip r:embed="rId2">
            <a:alphaModFix/>
          </a:blip>
          <a:srcRect/>
          <a:stretch/>
        </p:blipFill>
        <p:spPr>
          <a:xfrm>
            <a:off x="0" y="2369"/>
            <a:ext cx="5181600" cy="6858000"/>
          </a:xfrm>
          <a:prstGeom prst="rect">
            <a:avLst/>
          </a:prstGeom>
          <a:noFill/>
          <a:ln>
            <a:noFill/>
          </a:ln>
        </p:spPr>
      </p:pic>
      <p:sp>
        <p:nvSpPr>
          <p:cNvPr id="31" name="Google Shape;31;p3"/>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3"/>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3"/>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8"/>
        <p:cNvGrpSpPr/>
        <p:nvPr/>
      </p:nvGrpSpPr>
      <p:grpSpPr>
        <a:xfrm>
          <a:off x="0" y="0"/>
          <a:ext cx="0" cy="0"/>
          <a:chOff x="0" y="0"/>
          <a:chExt cx="0" cy="0"/>
        </a:xfrm>
      </p:grpSpPr>
      <p:pic>
        <p:nvPicPr>
          <p:cNvPr id="39" name="Google Shape;39;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4"/>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3" name="Google Shape;43;p4"/>
          <p:cNvSpPr txBox="1">
            <a:spLocks noGrp="1"/>
          </p:cNvSpPr>
          <p:nvPr>
            <p:ph type="subTitle" idx="1"/>
          </p:nvPr>
        </p:nvSpPr>
        <p:spPr>
          <a:xfrm>
            <a:off x="1569694" y="4555842"/>
            <a:ext cx="5264258" cy="1025922"/>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4"/>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45" name="Google Shape;45;p4"/>
          <p:cNvGrpSpPr/>
          <p:nvPr/>
        </p:nvGrpSpPr>
        <p:grpSpPr>
          <a:xfrm>
            <a:off x="-473777" y="-10705"/>
            <a:ext cx="3197522" cy="6876906"/>
            <a:chOff x="-473777" y="-10705"/>
            <a:chExt cx="3197522" cy="6876906"/>
          </a:xfrm>
        </p:grpSpPr>
        <p:sp>
          <p:nvSpPr>
            <p:cNvPr id="46" name="Google Shape;46;p4"/>
            <p:cNvSpPr/>
            <p:nvPr/>
          </p:nvSpPr>
          <p:spPr>
            <a:xfrm>
              <a:off x="-473777" y="-10705"/>
              <a:ext cx="3197522" cy="6152517"/>
            </a:xfrm>
            <a:custGeom>
              <a:avLst/>
              <a:gdLst/>
              <a:ahLst/>
              <a:cxnLst/>
              <a:rect l="l" t="t" r="r" b="b"/>
              <a:pathLst>
                <a:path w="1003" h="1936" extrusionOk="0">
                  <a:moveTo>
                    <a:pt x="370" y="0"/>
                  </a:moveTo>
                  <a:cubicBezTo>
                    <a:pt x="153" y="463"/>
                    <a:pt x="47" y="1140"/>
                    <a:pt x="561" y="1936"/>
                  </a:cubicBezTo>
                  <a:cubicBezTo>
                    <a:pt x="561" y="1936"/>
                    <a:pt x="0" y="907"/>
                    <a:pt x="1003" y="3"/>
                  </a:cubicBezTo>
                  <a:lnTo>
                    <a:pt x="370" y="0"/>
                  </a:lnTo>
                  <a:close/>
                </a:path>
              </a:pathLst>
            </a:custGeom>
            <a:gradFill>
              <a:gsLst>
                <a:gs pos="0">
                  <a:srgbClr val="88CFEB"/>
                </a:gs>
                <a:gs pos="3000">
                  <a:srgbClr val="88CFEB"/>
                </a:gs>
                <a:gs pos="97000">
                  <a:srgbClr val="68BAE1"/>
                </a:gs>
                <a:gs pos="100000">
                  <a:srgbClr val="68BAE1"/>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
            <p:cNvSpPr/>
            <p:nvPr/>
          </p:nvSpPr>
          <p:spPr>
            <a:xfrm>
              <a:off x="-14253" y="-1132"/>
              <a:ext cx="1913089" cy="6867333"/>
            </a:xfrm>
            <a:custGeom>
              <a:avLst/>
              <a:gdLst/>
              <a:ahLst/>
              <a:cxnLst/>
              <a:rect l="l" t="t" r="r" b="b"/>
              <a:pathLst>
                <a:path w="600" h="2161" extrusionOk="0">
                  <a:moveTo>
                    <a:pt x="0" y="2161"/>
                  </a:moveTo>
                  <a:cubicBezTo>
                    <a:pt x="246" y="2161"/>
                    <a:pt x="600" y="2161"/>
                    <a:pt x="600" y="2161"/>
                  </a:cubicBezTo>
                  <a:cubicBezTo>
                    <a:pt x="521" y="2085"/>
                    <a:pt x="442" y="2000"/>
                    <a:pt x="363" y="1903"/>
                  </a:cubicBezTo>
                  <a:cubicBezTo>
                    <a:pt x="363" y="1903"/>
                    <a:pt x="58" y="1508"/>
                    <a:pt x="1" y="918"/>
                  </a:cubicBezTo>
                  <a:lnTo>
                    <a:pt x="0" y="2161"/>
                  </a:lnTo>
                  <a:close/>
                  <a:moveTo>
                    <a:pt x="1" y="536"/>
                  </a:moveTo>
                  <a:cubicBezTo>
                    <a:pt x="18" y="367"/>
                    <a:pt x="59" y="187"/>
                    <a:pt x="133" y="0"/>
                  </a:cubicBezTo>
                  <a:cubicBezTo>
                    <a:pt x="133" y="0"/>
                    <a:pt x="74" y="0"/>
                    <a:pt x="0" y="0"/>
                  </a:cubicBezTo>
                  <a:lnTo>
                    <a:pt x="1" y="536"/>
                  </a:lnTo>
                  <a:close/>
                </a:path>
              </a:pathLst>
            </a:custGeom>
            <a:gradFill>
              <a:gsLst>
                <a:gs pos="0">
                  <a:srgbClr val="8FD5ED"/>
                </a:gs>
                <a:gs pos="71000">
                  <a:srgbClr val="52B3D9"/>
                </a:gs>
                <a:gs pos="100000">
                  <a:srgbClr val="52B3D9"/>
                </a:gs>
              </a:gsLst>
              <a:lin ang="21593999"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1872">
          <p15:clr>
            <a:srgbClr val="FBAE40"/>
          </p15:clr>
        </p15:guide>
        <p15:guide id="2" pos="1056">
          <p15:clr>
            <a:srgbClr val="FBAE40"/>
          </p15:clr>
        </p15:guide>
        <p15:guide id="3" orient="horz" pos="2688">
          <p15:clr>
            <a:srgbClr val="FBAE40"/>
          </p15:clr>
        </p15:guide>
        <p15:guide id="4" orient="horz" pos="292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8"/>
        <p:cNvGrpSpPr/>
        <p:nvPr/>
      </p:nvGrpSpPr>
      <p:grpSpPr>
        <a:xfrm>
          <a:off x="0" y="0"/>
          <a:ext cx="0" cy="0"/>
          <a:chOff x="0" y="0"/>
          <a:chExt cx="0" cy="0"/>
        </a:xfrm>
      </p:grpSpPr>
      <p:pic>
        <p:nvPicPr>
          <p:cNvPr id="49" name="Google Shape;49;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 name="Google Shape;50;p5"/>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3" name="Google Shape;53;p5"/>
          <p:cNvSpPr txBox="1">
            <a:spLocks noGrp="1"/>
          </p:cNvSpPr>
          <p:nvPr>
            <p:ph type="subTitle" idx="1"/>
          </p:nvPr>
        </p:nvSpPr>
        <p:spPr>
          <a:xfrm>
            <a:off x="3733800" y="4495800"/>
            <a:ext cx="3635644" cy="1431161"/>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4" name="Google Shape;54;p5"/>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55" name="Google Shape;55;p5"/>
          <p:cNvGrpSpPr/>
          <p:nvPr/>
        </p:nvGrpSpPr>
        <p:grpSpPr>
          <a:xfrm>
            <a:off x="517664" y="-19393"/>
            <a:ext cx="4628149" cy="6890327"/>
            <a:chOff x="517664" y="-19393"/>
            <a:chExt cx="4628149" cy="6890327"/>
          </a:xfrm>
        </p:grpSpPr>
        <p:sp>
          <p:nvSpPr>
            <p:cNvPr id="56" name="Google Shape;56;p5"/>
            <p:cNvSpPr/>
            <p:nvPr/>
          </p:nvSpPr>
          <p:spPr>
            <a:xfrm>
              <a:off x="2505718" y="-19393"/>
              <a:ext cx="2640095" cy="616377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5"/>
            <p:cNvSpPr/>
            <p:nvPr/>
          </p:nvSpPr>
          <p:spPr>
            <a:xfrm>
              <a:off x="576214" y="4816344"/>
              <a:ext cx="910194" cy="2051928"/>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5"/>
            <p:cNvSpPr/>
            <p:nvPr/>
          </p:nvSpPr>
          <p:spPr>
            <a:xfrm>
              <a:off x="517664" y="-8747"/>
              <a:ext cx="3805782" cy="6879681"/>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640">
          <p15:clr>
            <a:srgbClr val="FBAE40"/>
          </p15:clr>
        </p15:guide>
        <p15:guide id="2" pos="2352">
          <p15:clr>
            <a:srgbClr val="FBAE40"/>
          </p15:clr>
        </p15:guide>
        <p15:guide id="3" orient="horz" pos="1944">
          <p15:clr>
            <a:srgbClr val="FBAE40"/>
          </p15:clr>
        </p15:guide>
        <p15:guide id="4"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5_Title and Content">
  <p:cSld name="5_Title and Content">
    <p:spTree>
      <p:nvGrpSpPr>
        <p:cNvPr id="1" name="Shape 59"/>
        <p:cNvGrpSpPr/>
        <p:nvPr/>
      </p:nvGrpSpPr>
      <p:grpSpPr>
        <a:xfrm>
          <a:off x="0" y="0"/>
          <a:ext cx="0" cy="0"/>
          <a:chOff x="0" y="0"/>
          <a:chExt cx="0" cy="0"/>
        </a:xfrm>
      </p:grpSpPr>
      <p:pic>
        <p:nvPicPr>
          <p:cNvPr id="60" name="Google Shape;60;p6"/>
          <p:cNvPicPr preferRelativeResize="0"/>
          <p:nvPr/>
        </p:nvPicPr>
        <p:blipFill rotWithShape="1">
          <a:blip r:embed="rId2">
            <a:alphaModFix/>
          </a:blip>
          <a:srcRect/>
          <a:stretch/>
        </p:blipFill>
        <p:spPr>
          <a:xfrm>
            <a:off x="0" y="0"/>
            <a:ext cx="2743200" cy="6858000"/>
          </a:xfrm>
          <a:prstGeom prst="rect">
            <a:avLst/>
          </a:prstGeom>
          <a:noFill/>
          <a:ln>
            <a:noFill/>
          </a:ln>
        </p:spPr>
      </p:pic>
      <p:sp>
        <p:nvSpPr>
          <p:cNvPr id="61" name="Google Shape;61;p6"/>
          <p:cNvSpPr/>
          <p:nvPr/>
        </p:nvSpPr>
        <p:spPr>
          <a:xfrm>
            <a:off x="-461912" y="0"/>
            <a:ext cx="12653912" cy="6858000"/>
          </a:xfrm>
          <a:custGeom>
            <a:avLst/>
            <a:gdLst/>
            <a:ahLst/>
            <a:cxnLst/>
            <a:rect l="l" t="t" r="r" b="b"/>
            <a:pathLst>
              <a:path w="3986" h="2160" extrusionOk="0">
                <a:moveTo>
                  <a:pt x="1003" y="0"/>
                </a:moveTo>
                <a:cubicBezTo>
                  <a:pt x="0" y="904"/>
                  <a:pt x="561" y="1933"/>
                  <a:pt x="561" y="1933"/>
                </a:cubicBezTo>
                <a:cubicBezTo>
                  <a:pt x="48" y="1139"/>
                  <a:pt x="153" y="463"/>
                  <a:pt x="368" y="0"/>
                </a:cubicBezTo>
                <a:cubicBezTo>
                  <a:pt x="277" y="0"/>
                  <a:pt x="277" y="0"/>
                  <a:pt x="277" y="0"/>
                </a:cubicBezTo>
                <a:cubicBezTo>
                  <a:pt x="204" y="184"/>
                  <a:pt x="163" y="362"/>
                  <a:pt x="146" y="530"/>
                </a:cubicBezTo>
                <a:cubicBezTo>
                  <a:pt x="146" y="929"/>
                  <a:pt x="146" y="929"/>
                  <a:pt x="146" y="929"/>
                </a:cubicBezTo>
                <a:cubicBezTo>
                  <a:pt x="206" y="1513"/>
                  <a:pt x="507" y="1903"/>
                  <a:pt x="507" y="1903"/>
                </a:cubicBezTo>
                <a:cubicBezTo>
                  <a:pt x="585" y="1999"/>
                  <a:pt x="665" y="2085"/>
                  <a:pt x="743" y="2160"/>
                </a:cubicBezTo>
                <a:cubicBezTo>
                  <a:pt x="744" y="2160"/>
                  <a:pt x="3986" y="2160"/>
                  <a:pt x="3986" y="2160"/>
                </a:cubicBezTo>
                <a:cubicBezTo>
                  <a:pt x="3986" y="0"/>
                  <a:pt x="3986" y="0"/>
                  <a:pt x="3986" y="0"/>
                </a:cubicBezTo>
                <a:lnTo>
                  <a:pt x="1003" y="0"/>
                </a:lnTo>
                <a:close/>
              </a:path>
            </a:pathLst>
          </a:custGeom>
          <a:gradFill>
            <a:gsLst>
              <a:gs pos="0">
                <a:srgbClr val="053446"/>
              </a:gs>
              <a:gs pos="41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6"/>
          <p:cNvSpPr txBox="1">
            <a:spLocks noGrp="1"/>
          </p:cNvSpPr>
          <p:nvPr>
            <p:ph type="title"/>
          </p:nvPr>
        </p:nvSpPr>
        <p:spPr>
          <a:xfrm>
            <a:off x="2328422" y="1104144"/>
            <a:ext cx="9025378"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
          <p:cNvSpPr txBox="1">
            <a:spLocks noGrp="1"/>
          </p:cNvSpPr>
          <p:nvPr>
            <p:ph type="body" idx="1"/>
          </p:nvPr>
        </p:nvSpPr>
        <p:spPr>
          <a:xfrm>
            <a:off x="2328422" y="2214710"/>
            <a:ext cx="9251621"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14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6_Title and Content">
  <p:cSld name="6_Title and Content">
    <p:spTree>
      <p:nvGrpSpPr>
        <p:cNvPr id="1" name="Shape 67"/>
        <p:cNvGrpSpPr/>
        <p:nvPr/>
      </p:nvGrpSpPr>
      <p:grpSpPr>
        <a:xfrm>
          <a:off x="0" y="0"/>
          <a:ext cx="0" cy="0"/>
          <a:chOff x="0" y="0"/>
          <a:chExt cx="0" cy="0"/>
        </a:xfrm>
      </p:grpSpPr>
      <p:sp>
        <p:nvSpPr>
          <p:cNvPr id="68" name="Google Shape;68;p7"/>
          <p:cNvSpPr/>
          <p:nvPr/>
        </p:nvSpPr>
        <p:spPr>
          <a:xfrm>
            <a:off x="0" y="-19393"/>
            <a:ext cx="12192000" cy="6887665"/>
          </a:xfrm>
          <a:prstGeom prst="rect">
            <a:avLst/>
          </a:prstGeom>
          <a:gradFill>
            <a:gsLst>
              <a:gs pos="0">
                <a:srgbClr val="255B74"/>
              </a:gs>
              <a:gs pos="25000">
                <a:srgbClr val="255B74"/>
              </a:gs>
              <a:gs pos="91000">
                <a:srgbClr val="C3873A"/>
              </a:gs>
              <a:gs pos="100000">
                <a:srgbClr val="C3873A"/>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9" name="Google Shape;69;p7"/>
          <p:cNvGrpSpPr/>
          <p:nvPr/>
        </p:nvGrpSpPr>
        <p:grpSpPr>
          <a:xfrm>
            <a:off x="517664" y="-19393"/>
            <a:ext cx="4628149" cy="6890327"/>
            <a:chOff x="3308351" y="2370138"/>
            <a:chExt cx="2760662" cy="4110037"/>
          </a:xfrm>
        </p:grpSpPr>
        <p:sp>
          <p:nvSpPr>
            <p:cNvPr id="70" name="Google Shape;70;p7"/>
            <p:cNvSpPr/>
            <p:nvPr/>
          </p:nvSpPr>
          <p:spPr>
            <a:xfrm>
              <a:off x="4494213" y="2370138"/>
              <a:ext cx="1574800" cy="367665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7"/>
            <p:cNvSpPr/>
            <p:nvPr/>
          </p:nvSpPr>
          <p:spPr>
            <a:xfrm>
              <a:off x="3343276" y="5254625"/>
              <a:ext cx="542925" cy="1223962"/>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7"/>
            <p:cNvSpPr/>
            <p:nvPr/>
          </p:nvSpPr>
          <p:spPr>
            <a:xfrm>
              <a:off x="3308351" y="2376488"/>
              <a:ext cx="2270125" cy="4103687"/>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3" name="Google Shape;73;p7"/>
          <p:cNvSpPr/>
          <p:nvPr/>
        </p:nvSpPr>
        <p:spPr>
          <a:xfrm>
            <a:off x="0" y="203200"/>
            <a:ext cx="12192000" cy="61849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 name="Google Shape;74;p7"/>
          <p:cNvSpPr txBox="1">
            <a:spLocks noGrp="1"/>
          </p:cNvSpPr>
          <p:nvPr>
            <p:ph type="title"/>
          </p:nvPr>
        </p:nvSpPr>
        <p:spPr>
          <a:xfrm>
            <a:off x="952500" y="1104144"/>
            <a:ext cx="10393680"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7"/>
          <p:cNvSpPr txBox="1">
            <a:spLocks noGrp="1"/>
          </p:cNvSpPr>
          <p:nvPr>
            <p:ph type="body" idx="1"/>
          </p:nvPr>
        </p:nvSpPr>
        <p:spPr>
          <a:xfrm>
            <a:off x="952500" y="2271860"/>
            <a:ext cx="10619923"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7"/>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6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7_Title and Content">
  <p:cSld name="7_Title and Content">
    <p:spTree>
      <p:nvGrpSpPr>
        <p:cNvPr id="1" name="Shape 79"/>
        <p:cNvGrpSpPr/>
        <p:nvPr/>
      </p:nvGrpSpPr>
      <p:grpSpPr>
        <a:xfrm>
          <a:off x="0" y="0"/>
          <a:ext cx="0" cy="0"/>
          <a:chOff x="0" y="0"/>
          <a:chExt cx="0" cy="0"/>
        </a:xfrm>
      </p:grpSpPr>
      <p:sp>
        <p:nvSpPr>
          <p:cNvPr id="80" name="Google Shape;80;p8"/>
          <p:cNvSpPr/>
          <p:nvPr/>
        </p:nvSpPr>
        <p:spPr>
          <a:xfrm>
            <a:off x="0" y="-19393"/>
            <a:ext cx="12192000" cy="6887665"/>
          </a:xfrm>
          <a:prstGeom prst="rect">
            <a:avLst/>
          </a:prstGeom>
          <a:gradFill>
            <a:gsLst>
              <a:gs pos="0">
                <a:srgbClr val="255B74"/>
              </a:gs>
              <a:gs pos="25000">
                <a:srgbClr val="255B74"/>
              </a:gs>
              <a:gs pos="91000">
                <a:srgbClr val="C3873A"/>
              </a:gs>
              <a:gs pos="100000">
                <a:srgbClr val="C3873A"/>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1" name="Google Shape;81;p8"/>
          <p:cNvGrpSpPr/>
          <p:nvPr/>
        </p:nvGrpSpPr>
        <p:grpSpPr>
          <a:xfrm>
            <a:off x="517664" y="-19393"/>
            <a:ext cx="4628149" cy="6890327"/>
            <a:chOff x="3308351" y="2370138"/>
            <a:chExt cx="2760662" cy="4110037"/>
          </a:xfrm>
        </p:grpSpPr>
        <p:sp>
          <p:nvSpPr>
            <p:cNvPr id="82" name="Google Shape;82;p8"/>
            <p:cNvSpPr/>
            <p:nvPr/>
          </p:nvSpPr>
          <p:spPr>
            <a:xfrm>
              <a:off x="4494213" y="2370138"/>
              <a:ext cx="1574800" cy="367665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8"/>
            <p:cNvSpPr/>
            <p:nvPr/>
          </p:nvSpPr>
          <p:spPr>
            <a:xfrm>
              <a:off x="3343276" y="5254625"/>
              <a:ext cx="542925" cy="1223962"/>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84;p8"/>
            <p:cNvSpPr/>
            <p:nvPr/>
          </p:nvSpPr>
          <p:spPr>
            <a:xfrm>
              <a:off x="3308351" y="2376488"/>
              <a:ext cx="2270125" cy="4103687"/>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5" name="Google Shape;85;p8"/>
          <p:cNvSpPr/>
          <p:nvPr/>
        </p:nvSpPr>
        <p:spPr>
          <a:xfrm>
            <a:off x="0" y="203200"/>
            <a:ext cx="12192000" cy="61849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 name="Google Shape;86;p8"/>
          <p:cNvSpPr txBox="1">
            <a:spLocks noGrp="1"/>
          </p:cNvSpPr>
          <p:nvPr>
            <p:ph type="title"/>
          </p:nvPr>
        </p:nvSpPr>
        <p:spPr>
          <a:xfrm>
            <a:off x="5410985" y="838200"/>
            <a:ext cx="6169058" cy="120032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8"/>
          <p:cNvSpPr txBox="1">
            <a:spLocks noGrp="1"/>
          </p:cNvSpPr>
          <p:nvPr>
            <p:ph type="body" idx="1"/>
          </p:nvPr>
        </p:nvSpPr>
        <p:spPr>
          <a:xfrm>
            <a:off x="5410200" y="2214710"/>
            <a:ext cx="6169057"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8"/>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8"/>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528">
          <p15:clr>
            <a:srgbClr val="FBAE40"/>
          </p15:clr>
        </p15:guide>
        <p15:guide id="2" pos="340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8_Title and Content">
  <p:cSld name="8_Title and Content">
    <p:spTree>
      <p:nvGrpSpPr>
        <p:cNvPr id="1" name="Shape 91"/>
        <p:cNvGrpSpPr/>
        <p:nvPr/>
      </p:nvGrpSpPr>
      <p:grpSpPr>
        <a:xfrm>
          <a:off x="0" y="0"/>
          <a:ext cx="0" cy="0"/>
          <a:chOff x="0" y="0"/>
          <a:chExt cx="0" cy="0"/>
        </a:xfrm>
      </p:grpSpPr>
      <p:sp>
        <p:nvSpPr>
          <p:cNvPr id="92" name="Google Shape;92;p9"/>
          <p:cNvSpPr/>
          <p:nvPr/>
        </p:nvSpPr>
        <p:spPr>
          <a:xfrm>
            <a:off x="0" y="0"/>
            <a:ext cx="12192000" cy="68580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9"/>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9"/>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528">
          <p15:clr>
            <a:srgbClr val="FBAE40"/>
          </p15:clr>
        </p15:guide>
        <p15:guide id="2" pos="3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96"/>
        <p:cNvGrpSpPr/>
        <p:nvPr/>
      </p:nvGrpSpPr>
      <p:grpSpPr>
        <a:xfrm>
          <a:off x="0" y="0"/>
          <a:ext cx="0" cy="0"/>
          <a:chOff x="0" y="0"/>
          <a:chExt cx="0" cy="0"/>
        </a:xfrm>
      </p:grpSpPr>
      <p:pic>
        <p:nvPicPr>
          <p:cNvPr id="97" name="Google Shape;97;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10"/>
          <p:cNvSpPr/>
          <p:nvPr/>
        </p:nvSpPr>
        <p:spPr>
          <a:xfrm>
            <a:off x="0" y="2463616"/>
            <a:ext cx="12192000" cy="1713654"/>
          </a:xfrm>
          <a:prstGeom prst="rect">
            <a:avLst/>
          </a:prstGeom>
          <a:gradFill>
            <a:gsLst>
              <a:gs pos="0">
                <a:srgbClr val="032939"/>
              </a:gs>
              <a:gs pos="51000">
                <a:srgbClr val="1D4E66"/>
              </a:gs>
              <a:gs pos="98000">
                <a:srgbClr val="032939"/>
              </a:gs>
              <a:gs pos="100000">
                <a:srgbClr val="032939"/>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10"/>
          <p:cNvSpPr txBox="1">
            <a:spLocks noGrp="1"/>
          </p:cNvSpPr>
          <p:nvPr>
            <p:ph type="title"/>
          </p:nvPr>
        </p:nvSpPr>
        <p:spPr>
          <a:xfrm>
            <a:off x="831850" y="3016567"/>
            <a:ext cx="10515600" cy="646331"/>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65CBF9"/>
              </a:buClr>
              <a:buSzPts val="4000"/>
              <a:buFont typeface="Arial"/>
              <a:buNone/>
              <a:defRPr sz="4000">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0"/>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0"/>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2">
            <a:alphaModFix/>
          </a:blip>
          <a:srcRect/>
          <a:stretch/>
        </p:blipFill>
        <p:spPr>
          <a:xfrm>
            <a:off x="0" y="0"/>
            <a:ext cx="5181600" cy="6858000"/>
          </a:xfrm>
          <a:prstGeom prst="rect">
            <a:avLst/>
          </a:prstGeom>
          <a:noFill/>
          <a:ln>
            <a:noFill/>
          </a:ln>
        </p:spPr>
      </p:pic>
      <p:sp>
        <p:nvSpPr>
          <p:cNvPr id="11" name="Google Shape;11;p1"/>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2;p1"/>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3;p1"/>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1"/>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65CBF9"/>
                </a:solidFill>
                <a:latin typeface="Arial"/>
                <a:ea typeface="Arial"/>
                <a:cs typeface="Arial"/>
                <a:sym typeface="Arial"/>
              </a:defRPr>
            </a:lvl1pPr>
            <a:lvl2pPr marL="0" marR="0" lvl="1" indent="0" algn="r" rtl="0">
              <a:spcBef>
                <a:spcPts val="0"/>
              </a:spcBef>
              <a:buNone/>
              <a:defRPr sz="1200" b="0" u="none">
                <a:solidFill>
                  <a:srgbClr val="65CBF9"/>
                </a:solidFill>
                <a:latin typeface="Arial"/>
                <a:ea typeface="Arial"/>
                <a:cs typeface="Arial"/>
                <a:sym typeface="Arial"/>
              </a:defRPr>
            </a:lvl2pPr>
            <a:lvl3pPr marL="0" marR="0" lvl="2" indent="0" algn="r" rtl="0">
              <a:spcBef>
                <a:spcPts val="0"/>
              </a:spcBef>
              <a:buNone/>
              <a:defRPr sz="1200" b="0" u="none">
                <a:solidFill>
                  <a:srgbClr val="65CBF9"/>
                </a:solidFill>
                <a:latin typeface="Arial"/>
                <a:ea typeface="Arial"/>
                <a:cs typeface="Arial"/>
                <a:sym typeface="Arial"/>
              </a:defRPr>
            </a:lvl3pPr>
            <a:lvl4pPr marL="0" marR="0" lvl="3" indent="0" algn="r" rtl="0">
              <a:spcBef>
                <a:spcPts val="0"/>
              </a:spcBef>
              <a:buNone/>
              <a:defRPr sz="1200" b="0" u="none">
                <a:solidFill>
                  <a:srgbClr val="65CBF9"/>
                </a:solidFill>
                <a:latin typeface="Arial"/>
                <a:ea typeface="Arial"/>
                <a:cs typeface="Arial"/>
                <a:sym typeface="Arial"/>
              </a:defRPr>
            </a:lvl4pPr>
            <a:lvl5pPr marL="0" marR="0" lvl="4" indent="0" algn="r" rtl="0">
              <a:spcBef>
                <a:spcPts val="0"/>
              </a:spcBef>
              <a:buNone/>
              <a:defRPr sz="1200" b="0" u="none">
                <a:solidFill>
                  <a:srgbClr val="65CBF9"/>
                </a:solidFill>
                <a:latin typeface="Arial"/>
                <a:ea typeface="Arial"/>
                <a:cs typeface="Arial"/>
                <a:sym typeface="Arial"/>
              </a:defRPr>
            </a:lvl5pPr>
            <a:lvl6pPr marL="0" marR="0" lvl="5" indent="0" algn="r" rtl="0">
              <a:spcBef>
                <a:spcPts val="0"/>
              </a:spcBef>
              <a:buNone/>
              <a:defRPr sz="1200" b="0" u="none">
                <a:solidFill>
                  <a:srgbClr val="65CBF9"/>
                </a:solidFill>
                <a:latin typeface="Arial"/>
                <a:ea typeface="Arial"/>
                <a:cs typeface="Arial"/>
                <a:sym typeface="Arial"/>
              </a:defRPr>
            </a:lvl6pPr>
            <a:lvl7pPr marL="0" marR="0" lvl="6" indent="0" algn="r" rtl="0">
              <a:spcBef>
                <a:spcPts val="0"/>
              </a:spcBef>
              <a:buNone/>
              <a:defRPr sz="1200" b="0" u="none">
                <a:solidFill>
                  <a:srgbClr val="65CBF9"/>
                </a:solidFill>
                <a:latin typeface="Arial"/>
                <a:ea typeface="Arial"/>
                <a:cs typeface="Arial"/>
                <a:sym typeface="Arial"/>
              </a:defRPr>
            </a:lvl7pPr>
            <a:lvl8pPr marL="0" marR="0" lvl="7" indent="0" algn="r" rtl="0">
              <a:spcBef>
                <a:spcPts val="0"/>
              </a:spcBef>
              <a:buNone/>
              <a:defRPr sz="1200" b="0" u="none">
                <a:solidFill>
                  <a:srgbClr val="65CBF9"/>
                </a:solidFill>
                <a:latin typeface="Arial"/>
                <a:ea typeface="Arial"/>
                <a:cs typeface="Arial"/>
                <a:sym typeface="Arial"/>
              </a:defRPr>
            </a:lvl8pPr>
            <a:lvl9pPr marL="0" marR="0" lvl="8" indent="0" algn="r" rtl="0">
              <a:spcBef>
                <a:spcPts val="0"/>
              </a:spcBef>
              <a:buNone/>
              <a:defRPr sz="1200" b="0" u="none">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p12"/>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10" name="Google Shape;110;p12"/>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12"/>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2"/>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 name="Google Shape;113;p12"/>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2"/>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5" name="Google Shape;1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14"/>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28" name="Google Shape;128;p14"/>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14"/>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4"/>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14"/>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14"/>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3" name="Google Shape;13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4" name="Google Shape;134;p14"/>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pic>
        <p:nvPicPr>
          <p:cNvPr id="145" name="Google Shape;145;p16"/>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46" name="Google Shape;146;p16"/>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16"/>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16"/>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16"/>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16"/>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1" name="Google Shape;15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2" name="Google Shape;152;p1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pic>
        <p:nvPicPr>
          <p:cNvPr id="163" name="Google Shape;163;p18"/>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64" name="Google Shape;164;p18"/>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18"/>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18"/>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7" name="Google Shape;167;p18"/>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18"/>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9" name="Google Shape;16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0" name="Google Shape;170;p18"/>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pic>
        <p:nvPicPr>
          <p:cNvPr id="181" name="Google Shape;181;p20"/>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82" name="Google Shape;182;p20"/>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20"/>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20"/>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5" name="Google Shape;185;p20"/>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20"/>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7" name="Google Shape;18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8" name="Google Shape;188;p20"/>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a:t>
            </a:fld>
            <a:endParaRPr sz="1200" b="0" i="0" u="none" strike="noStrike" cap="none">
              <a:solidFill>
                <a:srgbClr val="65CBF9"/>
              </a:solidFill>
              <a:latin typeface="Arial"/>
              <a:ea typeface="Arial"/>
              <a:cs typeface="Arial"/>
              <a:sym typeface="Arial"/>
            </a:endParaRPr>
          </a:p>
        </p:txBody>
      </p:sp>
      <p:sp>
        <p:nvSpPr>
          <p:cNvPr id="204" name="Google Shape;204;p22"/>
          <p:cNvSpPr txBox="1">
            <a:spLocks noGrp="1"/>
          </p:cNvSpPr>
          <p:nvPr>
            <p:ph type="subTitle" idx="1"/>
          </p:nvPr>
        </p:nvSpPr>
        <p:spPr>
          <a:xfrm>
            <a:off x="2409900" y="4152900"/>
            <a:ext cx="6258600" cy="1758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800"/>
              <a:buNone/>
            </a:pPr>
            <a:r>
              <a:rPr lang="en-US" sz="2400" b="1">
                <a:solidFill>
                  <a:srgbClr val="FFFFFF"/>
                </a:solidFill>
              </a:rPr>
              <a:t>Comunicaciones estratégicas </a:t>
            </a:r>
            <a:endParaRPr sz="2400" b="1">
              <a:solidFill>
                <a:srgbClr val="FFFFFF"/>
              </a:solidFill>
            </a:endParaRPr>
          </a:p>
          <a:p>
            <a:pPr marL="0" lvl="0" indent="0" algn="ctr" rtl="0">
              <a:lnSpc>
                <a:spcPct val="100000"/>
              </a:lnSpc>
              <a:spcBef>
                <a:spcPts val="0"/>
              </a:spcBef>
              <a:spcAft>
                <a:spcPts val="0"/>
              </a:spcAft>
              <a:buClr>
                <a:schemeClr val="lt1"/>
              </a:buClr>
              <a:buSzPts val="2800"/>
              <a:buNone/>
            </a:pPr>
            <a:r>
              <a:rPr lang="en-US" sz="2400" b="1">
                <a:solidFill>
                  <a:srgbClr val="FFFFFF"/>
                </a:solidFill>
              </a:rPr>
              <a:t>para el Programa de Desastres de Ciencias Aplicadas de la Tierra de la NASA</a:t>
            </a:r>
            <a:endParaRPr b="1"/>
          </a:p>
          <a:p>
            <a:pPr marL="0" lvl="0" indent="0" algn="ctr" rtl="0">
              <a:lnSpc>
                <a:spcPct val="100000"/>
              </a:lnSpc>
              <a:spcBef>
                <a:spcPts val="400"/>
              </a:spcBef>
              <a:spcAft>
                <a:spcPts val="0"/>
              </a:spcAft>
              <a:buClr>
                <a:schemeClr val="lt1"/>
              </a:buClr>
              <a:buSzPts val="1800"/>
              <a:buNone/>
            </a:pPr>
            <a:r>
              <a:rPr lang="en-US" sz="1300" b="1"/>
              <a:t>08/05/2020</a:t>
            </a:r>
            <a:endParaRPr sz="1300" b="1"/>
          </a:p>
        </p:txBody>
      </p:sp>
      <p:grpSp>
        <p:nvGrpSpPr>
          <p:cNvPr id="205" name="Google Shape;205;p22"/>
          <p:cNvGrpSpPr/>
          <p:nvPr/>
        </p:nvGrpSpPr>
        <p:grpSpPr>
          <a:xfrm>
            <a:off x="537288" y="3187693"/>
            <a:ext cx="5124603" cy="702502"/>
            <a:chOff x="537288" y="3187693"/>
            <a:chExt cx="5746781" cy="702502"/>
          </a:xfrm>
        </p:grpSpPr>
        <p:grpSp>
          <p:nvGrpSpPr>
            <p:cNvPr id="206" name="Google Shape;206;p22"/>
            <p:cNvGrpSpPr/>
            <p:nvPr/>
          </p:nvGrpSpPr>
          <p:grpSpPr>
            <a:xfrm>
              <a:off x="537288" y="3187693"/>
              <a:ext cx="3254927" cy="702502"/>
              <a:chOff x="339725" y="371475"/>
              <a:chExt cx="2647951" cy="571500"/>
            </a:xfrm>
          </p:grpSpPr>
          <p:sp>
            <p:nvSpPr>
              <p:cNvPr id="207" name="Google Shape;207;p22"/>
              <p:cNvSpPr/>
              <p:nvPr/>
            </p:nvSpPr>
            <p:spPr>
              <a:xfrm>
                <a:off x="339725" y="417513"/>
                <a:ext cx="265113" cy="487363"/>
              </a:xfrm>
              <a:custGeom>
                <a:avLst/>
                <a:gdLst/>
                <a:ahLst/>
                <a:cxnLst/>
                <a:rect l="l" t="t" r="r" b="b"/>
                <a:pathLst>
                  <a:path w="167" h="307" extrusionOk="0">
                    <a:moveTo>
                      <a:pt x="0" y="0"/>
                    </a:moveTo>
                    <a:lnTo>
                      <a:pt x="167" y="0"/>
                    </a:lnTo>
                    <a:lnTo>
                      <a:pt x="167" y="31"/>
                    </a:lnTo>
                    <a:lnTo>
                      <a:pt x="33" y="31"/>
                    </a:lnTo>
                    <a:lnTo>
                      <a:pt x="33" y="137"/>
                    </a:lnTo>
                    <a:lnTo>
                      <a:pt x="165" y="137"/>
                    </a:lnTo>
                    <a:lnTo>
                      <a:pt x="165" y="168"/>
                    </a:lnTo>
                    <a:lnTo>
                      <a:pt x="33" y="168"/>
                    </a:lnTo>
                    <a:lnTo>
                      <a:pt x="33" y="276"/>
                    </a:lnTo>
                    <a:lnTo>
                      <a:pt x="167" y="276"/>
                    </a:lnTo>
                    <a:lnTo>
                      <a:pt x="167"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08" name="Google Shape;208;p22"/>
              <p:cNvSpPr/>
              <p:nvPr/>
            </p:nvSpPr>
            <p:spPr>
              <a:xfrm>
                <a:off x="654050" y="417513"/>
                <a:ext cx="393700" cy="487363"/>
              </a:xfrm>
              <a:custGeom>
                <a:avLst/>
                <a:gdLst/>
                <a:ahLst/>
                <a:cxnLst/>
                <a:rect l="l" t="t" r="r" b="b"/>
                <a:pathLst>
                  <a:path w="248" h="307" extrusionOk="0">
                    <a:moveTo>
                      <a:pt x="104" y="149"/>
                    </a:moveTo>
                    <a:lnTo>
                      <a:pt x="7" y="0"/>
                    </a:lnTo>
                    <a:lnTo>
                      <a:pt x="45" y="0"/>
                    </a:lnTo>
                    <a:lnTo>
                      <a:pt x="123" y="122"/>
                    </a:lnTo>
                    <a:lnTo>
                      <a:pt x="200" y="0"/>
                    </a:lnTo>
                    <a:lnTo>
                      <a:pt x="238" y="0"/>
                    </a:lnTo>
                    <a:lnTo>
                      <a:pt x="141" y="149"/>
                    </a:lnTo>
                    <a:lnTo>
                      <a:pt x="248" y="307"/>
                    </a:lnTo>
                    <a:lnTo>
                      <a:pt x="208" y="307"/>
                    </a:lnTo>
                    <a:lnTo>
                      <a:pt x="123" y="175"/>
                    </a:lnTo>
                    <a:lnTo>
                      <a:pt x="38" y="307"/>
                    </a:lnTo>
                    <a:lnTo>
                      <a:pt x="0" y="307"/>
                    </a:lnTo>
                    <a:lnTo>
                      <a:pt x="104" y="149"/>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09" name="Google Shape;209;p22"/>
              <p:cNvSpPr/>
              <p:nvPr/>
            </p:nvSpPr>
            <p:spPr>
              <a:xfrm>
                <a:off x="1103313" y="417513"/>
                <a:ext cx="307975" cy="487363"/>
              </a:xfrm>
              <a:custGeom>
                <a:avLst/>
                <a:gdLst/>
                <a:ahLst/>
                <a:cxnLst/>
                <a:rect l="l" t="t" r="r" b="b"/>
                <a:pathLst>
                  <a:path w="82" h="128" extrusionOk="0">
                    <a:moveTo>
                      <a:pt x="34" y="0"/>
                    </a:moveTo>
                    <a:cubicBezTo>
                      <a:pt x="52" y="0"/>
                      <a:pt x="60" y="2"/>
                      <a:pt x="68" y="8"/>
                    </a:cubicBezTo>
                    <a:cubicBezTo>
                      <a:pt x="77" y="15"/>
                      <a:pt x="82" y="27"/>
                      <a:pt x="82" y="39"/>
                    </a:cubicBezTo>
                    <a:cubicBezTo>
                      <a:pt x="82" y="51"/>
                      <a:pt x="77" y="63"/>
                      <a:pt x="69" y="69"/>
                    </a:cubicBezTo>
                    <a:cubicBezTo>
                      <a:pt x="60" y="76"/>
                      <a:pt x="52" y="78"/>
                      <a:pt x="35" y="78"/>
                    </a:cubicBezTo>
                    <a:cubicBezTo>
                      <a:pt x="14" y="78"/>
                      <a:pt x="14" y="78"/>
                      <a:pt x="14" y="78"/>
                    </a:cubicBezTo>
                    <a:cubicBezTo>
                      <a:pt x="14" y="128"/>
                      <a:pt x="14" y="128"/>
                      <a:pt x="14" y="128"/>
                    </a:cubicBezTo>
                    <a:cubicBezTo>
                      <a:pt x="0" y="128"/>
                      <a:pt x="0" y="128"/>
                      <a:pt x="0" y="128"/>
                    </a:cubicBezTo>
                    <a:cubicBezTo>
                      <a:pt x="0" y="0"/>
                      <a:pt x="0" y="0"/>
                      <a:pt x="0" y="0"/>
                    </a:cubicBezTo>
                    <a:lnTo>
                      <a:pt x="34" y="0"/>
                    </a:lnTo>
                    <a:close/>
                    <a:moveTo>
                      <a:pt x="14" y="65"/>
                    </a:moveTo>
                    <a:cubicBezTo>
                      <a:pt x="35" y="65"/>
                      <a:pt x="35" y="65"/>
                      <a:pt x="35" y="65"/>
                    </a:cubicBezTo>
                    <a:cubicBezTo>
                      <a:pt x="46" y="65"/>
                      <a:pt x="52" y="64"/>
                      <a:pt x="59" y="60"/>
                    </a:cubicBezTo>
                    <a:cubicBezTo>
                      <a:pt x="64" y="56"/>
                      <a:pt x="68" y="48"/>
                      <a:pt x="68" y="39"/>
                    </a:cubicBezTo>
                    <a:cubicBezTo>
                      <a:pt x="68" y="30"/>
                      <a:pt x="64" y="22"/>
                      <a:pt x="58" y="18"/>
                    </a:cubicBezTo>
                    <a:cubicBezTo>
                      <a:pt x="52" y="14"/>
                      <a:pt x="45" y="13"/>
                      <a:pt x="34" y="13"/>
                    </a:cubicBezTo>
                    <a:cubicBezTo>
                      <a:pt x="14" y="13"/>
                      <a:pt x="14" y="13"/>
                      <a:pt x="14" y="13"/>
                    </a:cubicBezTo>
                    <a:lnTo>
                      <a:pt x="14" y="65"/>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0" name="Google Shape;210;p22"/>
              <p:cNvSpPr/>
              <p:nvPr/>
            </p:nvSpPr>
            <p:spPr>
              <a:xfrm>
                <a:off x="1466850" y="417513"/>
                <a:ext cx="236538" cy="487363"/>
              </a:xfrm>
              <a:custGeom>
                <a:avLst/>
                <a:gdLst/>
                <a:ahLst/>
                <a:cxnLst/>
                <a:rect l="l" t="t" r="r" b="b"/>
                <a:pathLst>
                  <a:path w="149" h="307" extrusionOk="0">
                    <a:moveTo>
                      <a:pt x="0" y="0"/>
                    </a:moveTo>
                    <a:lnTo>
                      <a:pt x="33" y="0"/>
                    </a:lnTo>
                    <a:lnTo>
                      <a:pt x="33" y="276"/>
                    </a:lnTo>
                    <a:lnTo>
                      <a:pt x="149" y="276"/>
                    </a:lnTo>
                    <a:lnTo>
                      <a:pt x="149"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1" name="Google Shape;211;p22"/>
              <p:cNvSpPr/>
              <p:nvPr/>
            </p:nvSpPr>
            <p:spPr>
              <a:xfrm>
                <a:off x="2343150" y="417513"/>
                <a:ext cx="327025" cy="487363"/>
              </a:xfrm>
              <a:custGeom>
                <a:avLst/>
                <a:gdLst/>
                <a:ahLst/>
                <a:cxnLst/>
                <a:rect l="l" t="t" r="r" b="b"/>
                <a:pathLst>
                  <a:path w="87" h="128" extrusionOk="0">
                    <a:moveTo>
                      <a:pt x="0" y="0"/>
                    </a:moveTo>
                    <a:cubicBezTo>
                      <a:pt x="34" y="0"/>
                      <a:pt x="34" y="0"/>
                      <a:pt x="34" y="0"/>
                    </a:cubicBezTo>
                    <a:cubicBezTo>
                      <a:pt x="54" y="0"/>
                      <a:pt x="63" y="2"/>
                      <a:pt x="70" y="7"/>
                    </a:cubicBezTo>
                    <a:cubicBezTo>
                      <a:pt x="80" y="13"/>
                      <a:pt x="87" y="27"/>
                      <a:pt x="87" y="41"/>
                    </a:cubicBezTo>
                    <a:cubicBezTo>
                      <a:pt x="87" y="50"/>
                      <a:pt x="85" y="59"/>
                      <a:pt x="79" y="66"/>
                    </a:cubicBezTo>
                    <a:cubicBezTo>
                      <a:pt x="72" y="77"/>
                      <a:pt x="63" y="79"/>
                      <a:pt x="51" y="80"/>
                    </a:cubicBezTo>
                    <a:cubicBezTo>
                      <a:pt x="83" y="128"/>
                      <a:pt x="83" y="128"/>
                      <a:pt x="83" y="128"/>
                    </a:cubicBezTo>
                    <a:cubicBezTo>
                      <a:pt x="67" y="128"/>
                      <a:pt x="67" y="128"/>
                      <a:pt x="67" y="128"/>
                    </a:cubicBezTo>
                    <a:cubicBezTo>
                      <a:pt x="31" y="72"/>
                      <a:pt x="31" y="72"/>
                      <a:pt x="31" y="72"/>
                    </a:cubicBezTo>
                    <a:cubicBezTo>
                      <a:pt x="35" y="72"/>
                      <a:pt x="35" y="72"/>
                      <a:pt x="35" y="72"/>
                    </a:cubicBezTo>
                    <a:cubicBezTo>
                      <a:pt x="44" y="72"/>
                      <a:pt x="57" y="72"/>
                      <a:pt x="63" y="66"/>
                    </a:cubicBezTo>
                    <a:cubicBezTo>
                      <a:pt x="70" y="59"/>
                      <a:pt x="73" y="51"/>
                      <a:pt x="73" y="42"/>
                    </a:cubicBezTo>
                    <a:cubicBezTo>
                      <a:pt x="73" y="33"/>
                      <a:pt x="69" y="23"/>
                      <a:pt x="61" y="17"/>
                    </a:cubicBezTo>
                    <a:cubicBezTo>
                      <a:pt x="54" y="13"/>
                      <a:pt x="46" y="13"/>
                      <a:pt x="35" y="13"/>
                    </a:cubicBezTo>
                    <a:cubicBezTo>
                      <a:pt x="15" y="13"/>
                      <a:pt x="15" y="13"/>
                      <a:pt x="15" y="13"/>
                    </a:cubicBezTo>
                    <a:cubicBezTo>
                      <a:pt x="15" y="128"/>
                      <a:pt x="15" y="128"/>
                      <a:pt x="15" y="128"/>
                    </a:cubicBezTo>
                    <a:cubicBezTo>
                      <a:pt x="0" y="128"/>
                      <a:pt x="0" y="128"/>
                      <a:pt x="0" y="128"/>
                    </a:cubicBez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2" name="Google Shape;212;p22"/>
              <p:cNvSpPr/>
              <p:nvPr/>
            </p:nvSpPr>
            <p:spPr>
              <a:xfrm>
                <a:off x="2722563" y="417513"/>
                <a:ext cx="265113" cy="487363"/>
              </a:xfrm>
              <a:custGeom>
                <a:avLst/>
                <a:gdLst/>
                <a:ahLst/>
                <a:cxnLst/>
                <a:rect l="l" t="t" r="r" b="b"/>
                <a:pathLst>
                  <a:path w="167" h="307" extrusionOk="0">
                    <a:moveTo>
                      <a:pt x="0" y="0"/>
                    </a:moveTo>
                    <a:lnTo>
                      <a:pt x="167" y="0"/>
                    </a:lnTo>
                    <a:lnTo>
                      <a:pt x="167" y="31"/>
                    </a:lnTo>
                    <a:lnTo>
                      <a:pt x="35" y="31"/>
                    </a:lnTo>
                    <a:lnTo>
                      <a:pt x="35" y="137"/>
                    </a:lnTo>
                    <a:lnTo>
                      <a:pt x="167" y="137"/>
                    </a:lnTo>
                    <a:lnTo>
                      <a:pt x="167" y="168"/>
                    </a:lnTo>
                    <a:lnTo>
                      <a:pt x="35" y="168"/>
                    </a:lnTo>
                    <a:lnTo>
                      <a:pt x="35" y="276"/>
                    </a:lnTo>
                    <a:lnTo>
                      <a:pt x="167" y="276"/>
                    </a:lnTo>
                    <a:lnTo>
                      <a:pt x="167"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3" name="Google Shape;213;p22"/>
              <p:cNvSpPr/>
              <p:nvPr/>
            </p:nvSpPr>
            <p:spPr>
              <a:xfrm>
                <a:off x="1728788" y="371475"/>
                <a:ext cx="561975" cy="571500"/>
              </a:xfrm>
              <a:custGeom>
                <a:avLst/>
                <a:gdLst/>
                <a:ahLst/>
                <a:cxnLst/>
                <a:rect l="l" t="t" r="r" b="b"/>
                <a:pathLst>
                  <a:path w="150" h="150" extrusionOk="0">
                    <a:moveTo>
                      <a:pt x="75" y="0"/>
                    </a:moveTo>
                    <a:cubicBezTo>
                      <a:pt x="74" y="0"/>
                      <a:pt x="72" y="0"/>
                      <a:pt x="71" y="1"/>
                    </a:cubicBezTo>
                    <a:cubicBezTo>
                      <a:pt x="106" y="2"/>
                      <a:pt x="134" y="31"/>
                      <a:pt x="134" y="67"/>
                    </a:cubicBezTo>
                    <a:cubicBezTo>
                      <a:pt x="134" y="103"/>
                      <a:pt x="104" y="133"/>
                      <a:pt x="68" y="133"/>
                    </a:cubicBezTo>
                    <a:cubicBezTo>
                      <a:pt x="31" y="133"/>
                      <a:pt x="1" y="103"/>
                      <a:pt x="1" y="67"/>
                    </a:cubicBezTo>
                    <a:cubicBezTo>
                      <a:pt x="1" y="66"/>
                      <a:pt x="1" y="64"/>
                      <a:pt x="1" y="63"/>
                    </a:cubicBezTo>
                    <a:cubicBezTo>
                      <a:pt x="1" y="67"/>
                      <a:pt x="0" y="71"/>
                      <a:pt x="0" y="75"/>
                    </a:cubicBezTo>
                    <a:cubicBezTo>
                      <a:pt x="0" y="116"/>
                      <a:pt x="34" y="150"/>
                      <a:pt x="75" y="150"/>
                    </a:cubicBezTo>
                    <a:cubicBezTo>
                      <a:pt x="116" y="150"/>
                      <a:pt x="150" y="116"/>
                      <a:pt x="150" y="75"/>
                    </a:cubicBezTo>
                    <a:cubicBezTo>
                      <a:pt x="150" y="34"/>
                      <a:pt x="116" y="0"/>
                      <a:pt x="75" y="0"/>
                    </a:cubicBez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14" name="Google Shape;214;p22"/>
            <p:cNvGrpSpPr/>
            <p:nvPr/>
          </p:nvGrpSpPr>
          <p:grpSpPr>
            <a:xfrm>
              <a:off x="3974660" y="3232202"/>
              <a:ext cx="2309409" cy="613029"/>
              <a:chOff x="3138488" y="420688"/>
              <a:chExt cx="1824038" cy="484188"/>
            </a:xfrm>
          </p:grpSpPr>
          <p:sp>
            <p:nvSpPr>
              <p:cNvPr id="215" name="Google Shape;215;p22"/>
              <p:cNvSpPr/>
              <p:nvPr/>
            </p:nvSpPr>
            <p:spPr>
              <a:xfrm>
                <a:off x="3138488" y="420688"/>
                <a:ext cx="265113" cy="484188"/>
              </a:xfrm>
              <a:custGeom>
                <a:avLst/>
                <a:gdLst/>
                <a:ahLst/>
                <a:cxnLst/>
                <a:rect l="l" t="t" r="r" b="b"/>
                <a:pathLst>
                  <a:path w="167" h="305" extrusionOk="0">
                    <a:moveTo>
                      <a:pt x="0" y="0"/>
                    </a:moveTo>
                    <a:lnTo>
                      <a:pt x="167" y="0"/>
                    </a:lnTo>
                    <a:lnTo>
                      <a:pt x="167" y="29"/>
                    </a:lnTo>
                    <a:lnTo>
                      <a:pt x="33" y="29"/>
                    </a:lnTo>
                    <a:lnTo>
                      <a:pt x="33" y="137"/>
                    </a:lnTo>
                    <a:lnTo>
                      <a:pt x="165" y="137"/>
                    </a:lnTo>
                    <a:lnTo>
                      <a:pt x="165" y="166"/>
                    </a:lnTo>
                    <a:lnTo>
                      <a:pt x="33" y="166"/>
                    </a:lnTo>
                    <a:lnTo>
                      <a:pt x="33" y="276"/>
                    </a:lnTo>
                    <a:lnTo>
                      <a:pt x="167" y="276"/>
                    </a:lnTo>
                    <a:lnTo>
                      <a:pt x="167" y="305"/>
                    </a:lnTo>
                    <a:lnTo>
                      <a:pt x="0" y="305"/>
                    </a:ln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6" name="Google Shape;216;p22"/>
              <p:cNvSpPr/>
              <p:nvPr/>
            </p:nvSpPr>
            <p:spPr>
              <a:xfrm>
                <a:off x="3444875" y="420688"/>
                <a:ext cx="449263" cy="484188"/>
              </a:xfrm>
              <a:custGeom>
                <a:avLst/>
                <a:gdLst/>
                <a:ahLst/>
                <a:cxnLst/>
                <a:rect l="l" t="t" r="r" b="b"/>
                <a:pathLst>
                  <a:path w="283" h="305" extrusionOk="0">
                    <a:moveTo>
                      <a:pt x="35" y="305"/>
                    </a:moveTo>
                    <a:lnTo>
                      <a:pt x="0" y="305"/>
                    </a:lnTo>
                    <a:lnTo>
                      <a:pt x="125" y="0"/>
                    </a:lnTo>
                    <a:lnTo>
                      <a:pt x="158" y="0"/>
                    </a:lnTo>
                    <a:lnTo>
                      <a:pt x="283" y="305"/>
                    </a:lnTo>
                    <a:lnTo>
                      <a:pt x="246" y="305"/>
                    </a:lnTo>
                    <a:lnTo>
                      <a:pt x="210" y="219"/>
                    </a:lnTo>
                    <a:lnTo>
                      <a:pt x="71" y="219"/>
                    </a:lnTo>
                    <a:lnTo>
                      <a:pt x="35" y="305"/>
                    </a:lnTo>
                    <a:close/>
                    <a:moveTo>
                      <a:pt x="142" y="39"/>
                    </a:moveTo>
                    <a:lnTo>
                      <a:pt x="80" y="192"/>
                    </a:lnTo>
                    <a:lnTo>
                      <a:pt x="201" y="192"/>
                    </a:lnTo>
                    <a:lnTo>
                      <a:pt x="142" y="3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7" name="Google Shape;217;p22"/>
              <p:cNvSpPr/>
              <p:nvPr/>
            </p:nvSpPr>
            <p:spPr>
              <a:xfrm>
                <a:off x="3943350" y="420688"/>
                <a:ext cx="322263" cy="484188"/>
              </a:xfrm>
              <a:custGeom>
                <a:avLst/>
                <a:gdLst/>
                <a:ahLst/>
                <a:cxnLst/>
                <a:rect l="l" t="t" r="r" b="b"/>
                <a:pathLst>
                  <a:path w="86" h="127" extrusionOk="0">
                    <a:moveTo>
                      <a:pt x="0" y="0"/>
                    </a:moveTo>
                    <a:cubicBezTo>
                      <a:pt x="33" y="0"/>
                      <a:pt x="33" y="0"/>
                      <a:pt x="33" y="0"/>
                    </a:cubicBezTo>
                    <a:cubicBezTo>
                      <a:pt x="53" y="0"/>
                      <a:pt x="62" y="2"/>
                      <a:pt x="69" y="6"/>
                    </a:cubicBezTo>
                    <a:cubicBezTo>
                      <a:pt x="79" y="12"/>
                      <a:pt x="86" y="26"/>
                      <a:pt x="86" y="40"/>
                    </a:cubicBezTo>
                    <a:cubicBezTo>
                      <a:pt x="86" y="49"/>
                      <a:pt x="84" y="58"/>
                      <a:pt x="79" y="65"/>
                    </a:cubicBezTo>
                    <a:cubicBezTo>
                      <a:pt x="71" y="76"/>
                      <a:pt x="62" y="78"/>
                      <a:pt x="50" y="79"/>
                    </a:cubicBezTo>
                    <a:cubicBezTo>
                      <a:pt x="82" y="127"/>
                      <a:pt x="82" y="127"/>
                      <a:pt x="82" y="127"/>
                    </a:cubicBezTo>
                    <a:cubicBezTo>
                      <a:pt x="66" y="127"/>
                      <a:pt x="66" y="127"/>
                      <a:pt x="66" y="127"/>
                    </a:cubicBezTo>
                    <a:cubicBezTo>
                      <a:pt x="30" y="72"/>
                      <a:pt x="30" y="72"/>
                      <a:pt x="30" y="72"/>
                    </a:cubicBezTo>
                    <a:cubicBezTo>
                      <a:pt x="35" y="72"/>
                      <a:pt x="35" y="72"/>
                      <a:pt x="35" y="72"/>
                    </a:cubicBezTo>
                    <a:cubicBezTo>
                      <a:pt x="43" y="72"/>
                      <a:pt x="56" y="71"/>
                      <a:pt x="63" y="65"/>
                    </a:cubicBezTo>
                    <a:cubicBezTo>
                      <a:pt x="70" y="58"/>
                      <a:pt x="72" y="51"/>
                      <a:pt x="72" y="42"/>
                    </a:cubicBezTo>
                    <a:cubicBezTo>
                      <a:pt x="72" y="32"/>
                      <a:pt x="68" y="22"/>
                      <a:pt x="60" y="17"/>
                    </a:cubicBezTo>
                    <a:cubicBezTo>
                      <a:pt x="53" y="13"/>
                      <a:pt x="46" y="12"/>
                      <a:pt x="34" y="12"/>
                    </a:cubicBezTo>
                    <a:cubicBezTo>
                      <a:pt x="14" y="12"/>
                      <a:pt x="14" y="12"/>
                      <a:pt x="14" y="12"/>
                    </a:cubicBezTo>
                    <a:cubicBezTo>
                      <a:pt x="14" y="127"/>
                      <a:pt x="14" y="127"/>
                      <a:pt x="14" y="127"/>
                    </a:cubicBezTo>
                    <a:cubicBezTo>
                      <a:pt x="0" y="127"/>
                      <a:pt x="0" y="127"/>
                      <a:pt x="0" y="12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8" name="Google Shape;218;p22"/>
              <p:cNvSpPr/>
              <p:nvPr/>
            </p:nvSpPr>
            <p:spPr>
              <a:xfrm>
                <a:off x="4284663" y="420688"/>
                <a:ext cx="287338" cy="484188"/>
              </a:xfrm>
              <a:custGeom>
                <a:avLst/>
                <a:gdLst/>
                <a:ahLst/>
                <a:cxnLst/>
                <a:rect l="l" t="t" r="r" b="b"/>
                <a:pathLst>
                  <a:path w="181" h="305" extrusionOk="0">
                    <a:moveTo>
                      <a:pt x="73" y="29"/>
                    </a:moveTo>
                    <a:lnTo>
                      <a:pt x="0" y="29"/>
                    </a:lnTo>
                    <a:lnTo>
                      <a:pt x="0" y="0"/>
                    </a:lnTo>
                    <a:lnTo>
                      <a:pt x="181" y="0"/>
                    </a:lnTo>
                    <a:lnTo>
                      <a:pt x="181" y="29"/>
                    </a:lnTo>
                    <a:lnTo>
                      <a:pt x="106" y="29"/>
                    </a:lnTo>
                    <a:lnTo>
                      <a:pt x="106" y="305"/>
                    </a:lnTo>
                    <a:lnTo>
                      <a:pt x="73" y="305"/>
                    </a:lnTo>
                    <a:lnTo>
                      <a:pt x="73" y="2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9" name="Google Shape;219;p22"/>
              <p:cNvSpPr/>
              <p:nvPr/>
            </p:nvSpPr>
            <p:spPr>
              <a:xfrm>
                <a:off x="4624388" y="420688"/>
                <a:ext cx="338138" cy="484188"/>
              </a:xfrm>
              <a:custGeom>
                <a:avLst/>
                <a:gdLst/>
                <a:ahLst/>
                <a:cxnLst/>
                <a:rect l="l" t="t" r="r" b="b"/>
                <a:pathLst>
                  <a:path w="213" h="305" extrusionOk="0">
                    <a:moveTo>
                      <a:pt x="0" y="305"/>
                    </a:moveTo>
                    <a:lnTo>
                      <a:pt x="0" y="0"/>
                    </a:lnTo>
                    <a:lnTo>
                      <a:pt x="34" y="0"/>
                    </a:lnTo>
                    <a:lnTo>
                      <a:pt x="34" y="135"/>
                    </a:lnTo>
                    <a:lnTo>
                      <a:pt x="178" y="135"/>
                    </a:lnTo>
                    <a:lnTo>
                      <a:pt x="178" y="0"/>
                    </a:lnTo>
                    <a:lnTo>
                      <a:pt x="213" y="0"/>
                    </a:lnTo>
                    <a:lnTo>
                      <a:pt x="213" y="305"/>
                    </a:lnTo>
                    <a:lnTo>
                      <a:pt x="178" y="305"/>
                    </a:lnTo>
                    <a:lnTo>
                      <a:pt x="178" y="166"/>
                    </a:lnTo>
                    <a:lnTo>
                      <a:pt x="34" y="166"/>
                    </a:lnTo>
                    <a:lnTo>
                      <a:pt x="34" y="305"/>
                    </a:lnTo>
                    <a:lnTo>
                      <a:pt x="0" y="30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sp>
        <p:nvSpPr>
          <p:cNvPr id="220" name="Google Shape;220;p22"/>
          <p:cNvSpPr txBox="1"/>
          <p:nvPr/>
        </p:nvSpPr>
        <p:spPr>
          <a:xfrm>
            <a:off x="4148375" y="2432700"/>
            <a:ext cx="6906000" cy="8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22"/>
          <p:cNvSpPr txBox="1"/>
          <p:nvPr/>
        </p:nvSpPr>
        <p:spPr>
          <a:xfrm>
            <a:off x="2825800" y="5875075"/>
            <a:ext cx="2361900" cy="7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rgbClr val="FFFFFF"/>
                </a:solidFill>
              </a:rPr>
              <a:t>Gabriella Lewis</a:t>
            </a:r>
            <a:endParaRPr sz="1300">
              <a:solidFill>
                <a:srgbClr val="FFFFFF"/>
              </a:solidFill>
            </a:endParaRPr>
          </a:p>
          <a:p>
            <a:pPr marL="0" lvl="0" indent="0" algn="ctr" rtl="0">
              <a:spcBef>
                <a:spcPts val="0"/>
              </a:spcBef>
              <a:spcAft>
                <a:spcPts val="0"/>
              </a:spcAft>
              <a:buNone/>
            </a:pPr>
            <a:r>
              <a:rPr lang="en-US" sz="1300">
                <a:solidFill>
                  <a:srgbClr val="FFFFFF"/>
                </a:solidFill>
              </a:rPr>
              <a:t>Colegio de William y Mary</a:t>
            </a:r>
            <a:endParaRPr sz="1300">
              <a:solidFill>
                <a:srgbClr val="FFFFFF"/>
              </a:solidFill>
            </a:endParaRPr>
          </a:p>
          <a:p>
            <a:pPr marL="0" lvl="0" indent="0" algn="ctr" rtl="0">
              <a:spcBef>
                <a:spcPts val="0"/>
              </a:spcBef>
              <a:spcAft>
                <a:spcPts val="0"/>
              </a:spcAft>
              <a:buNone/>
            </a:pPr>
            <a:r>
              <a:rPr lang="en-US" sz="1300">
                <a:solidFill>
                  <a:srgbClr val="FFFFFF"/>
                </a:solidFill>
              </a:rPr>
              <a:t>Pasante de verano de LaRC</a:t>
            </a:r>
            <a:endParaRPr sz="1300">
              <a:solidFill>
                <a:srgbClr val="FFFFFF"/>
              </a:solidFill>
            </a:endParaRPr>
          </a:p>
        </p:txBody>
      </p:sp>
      <p:sp>
        <p:nvSpPr>
          <p:cNvPr id="222" name="Google Shape;222;p22"/>
          <p:cNvSpPr txBox="1"/>
          <p:nvPr/>
        </p:nvSpPr>
        <p:spPr>
          <a:xfrm>
            <a:off x="5661675" y="5875075"/>
            <a:ext cx="2505900" cy="7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rgbClr val="FFFFFF"/>
                </a:solidFill>
              </a:rPr>
              <a:t>Carmen Atkins</a:t>
            </a:r>
            <a:endParaRPr sz="1300">
              <a:solidFill>
                <a:srgbClr val="FFFFFF"/>
              </a:solidFill>
            </a:endParaRPr>
          </a:p>
          <a:p>
            <a:pPr marL="0" lvl="0" indent="0" algn="ctr" rtl="0">
              <a:spcBef>
                <a:spcPts val="0"/>
              </a:spcBef>
              <a:spcAft>
                <a:spcPts val="0"/>
              </a:spcAft>
              <a:buNone/>
            </a:pPr>
            <a:r>
              <a:rPr lang="en-US" sz="1300">
                <a:solidFill>
                  <a:srgbClr val="FFFFFF"/>
                </a:solidFill>
              </a:rPr>
              <a:t>Universidad de Western Washington</a:t>
            </a:r>
            <a:endParaRPr sz="1300">
              <a:solidFill>
                <a:srgbClr val="FFFFFF"/>
              </a:solidFill>
            </a:endParaRPr>
          </a:p>
          <a:p>
            <a:pPr marL="0" lvl="0" indent="0" algn="ctr" rtl="0">
              <a:spcBef>
                <a:spcPts val="0"/>
              </a:spcBef>
              <a:spcAft>
                <a:spcPts val="0"/>
              </a:spcAft>
              <a:buNone/>
            </a:pPr>
            <a:r>
              <a:rPr lang="en-US" sz="1300">
                <a:solidFill>
                  <a:srgbClr val="FFFFFF"/>
                </a:solidFill>
              </a:rPr>
              <a:t>Pasante de verano de LaRC</a:t>
            </a:r>
            <a:endParaRPr sz="13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Artículo sobre el producto de seguimiento de SO2 y ceniza volcánica</a:t>
            </a:r>
            <a:endParaRPr/>
          </a:p>
        </p:txBody>
      </p:sp>
      <p:sp>
        <p:nvSpPr>
          <p:cNvPr id="290" name="Google Shape;290;p31"/>
          <p:cNvSpPr txBox="1">
            <a:spLocks noGrp="1"/>
          </p:cNvSpPr>
          <p:nvPr>
            <p:ph type="body" idx="1"/>
          </p:nvPr>
        </p:nvSpPr>
        <p:spPr>
          <a:xfrm>
            <a:off x="4914900" y="2082808"/>
            <a:ext cx="6678000" cy="44154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IP Nickolay Krotkov (GSFC)</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Respuesta a la erupción de Raikoke (2019) en las islas Kuriles</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Suite de cartografía y perfilado de ozono (OMPS) a bordo del satélite Suomi-NPP</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Animaciones de mapas y gráficos del gas SO2 diario  </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Datos sobre ceniza volcánica y SO2 utilizados para alertar y dirigir vuelos en la región</a:t>
            </a:r>
            <a:endParaRPr/>
          </a:p>
          <a:p>
            <a:pPr marL="0" lvl="0" indent="0" algn="l" rtl="0">
              <a:spcBef>
                <a:spcPts val="1000"/>
              </a:spcBef>
              <a:spcAft>
                <a:spcPts val="0"/>
              </a:spcAft>
              <a:buNone/>
            </a:pPr>
            <a:endParaRPr/>
          </a:p>
        </p:txBody>
      </p:sp>
      <p:sp>
        <p:nvSpPr>
          <p:cNvPr id="291" name="Google Shape;291;p31"/>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2"/>
          <p:cNvSpPr txBox="1">
            <a:spLocks noGrp="1"/>
          </p:cNvSpPr>
          <p:nvPr>
            <p:ph type="title"/>
          </p:nvPr>
        </p:nvSpPr>
        <p:spPr>
          <a:xfrm>
            <a:off x="4914900" y="996027"/>
            <a:ext cx="6678000" cy="826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a:t>Pieza de producto sobre el terremoto y tsunami de México</a:t>
            </a:r>
            <a:endParaRPr sz="3600"/>
          </a:p>
        </p:txBody>
      </p:sp>
      <p:sp>
        <p:nvSpPr>
          <p:cNvPr id="298" name="Google Shape;298;p32"/>
          <p:cNvSpPr txBox="1">
            <a:spLocks noGrp="1"/>
          </p:cNvSpPr>
          <p:nvPr>
            <p:ph type="body" idx="1"/>
          </p:nvPr>
        </p:nvSpPr>
        <p:spPr>
          <a:xfrm>
            <a:off x="4914900" y="2214684"/>
            <a:ext cx="6678000" cy="42078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IP: Diego Melgar</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Respuesta al terremoto de junio de 2020 frente a las costas de Oaxaca, México</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Modelo de DESLIZAMIENTO y modelo de deformación vertical prevista</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Modelos utilizados para orientar los estudios de tsunamis posteriores al evento y como comparación con modelos en tiempo real.</a:t>
            </a:r>
            <a:endParaRPr/>
          </a:p>
          <a:p>
            <a:pPr marL="0" lvl="0" indent="0" algn="l" rtl="0">
              <a:spcBef>
                <a:spcPts val="1000"/>
              </a:spcBef>
              <a:spcAft>
                <a:spcPts val="0"/>
              </a:spcAft>
              <a:buNone/>
            </a:pPr>
            <a:endParaRPr/>
          </a:p>
        </p:txBody>
      </p:sp>
      <p:sp>
        <p:nvSpPr>
          <p:cNvPr id="299" name="Google Shape;299;p32"/>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164667" y="894401"/>
            <a:ext cx="8756100" cy="1754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900">
                <a:solidFill>
                  <a:srgbClr val="33CDFF"/>
                </a:solidFill>
              </a:rPr>
              <a:t>¿Qué logran estas piezas para la NASA </a:t>
            </a:r>
            <a:endParaRPr sz="2900">
              <a:solidFill>
                <a:srgbClr val="33CDFF"/>
              </a:solidFill>
            </a:endParaRPr>
          </a:p>
          <a:p>
            <a:pPr marL="0" lvl="0" indent="0" algn="l" rtl="0">
              <a:lnSpc>
                <a:spcPct val="115000"/>
              </a:lnSpc>
              <a:spcBef>
                <a:spcPts val="0"/>
              </a:spcBef>
              <a:spcAft>
                <a:spcPts val="0"/>
              </a:spcAft>
              <a:buClr>
                <a:schemeClr val="dk1"/>
              </a:buClr>
              <a:buSzPts val="1100"/>
              <a:buFont typeface="Arial"/>
              <a:buNone/>
            </a:pPr>
            <a:r>
              <a:rPr lang="en-US" sz="2900">
                <a:solidFill>
                  <a:srgbClr val="33CDFF"/>
                </a:solidFill>
              </a:rPr>
              <a:t>y el programa de Desastres?</a:t>
            </a:r>
            <a:endParaRPr sz="5500">
              <a:solidFill>
                <a:srgbClr val="33CDFF"/>
              </a:solidFill>
            </a:endParaRPr>
          </a:p>
        </p:txBody>
      </p:sp>
      <p:sp>
        <p:nvSpPr>
          <p:cNvPr id="305" name="Google Shape;305;p33"/>
          <p:cNvSpPr txBox="1">
            <a:spLocks noGrp="1"/>
          </p:cNvSpPr>
          <p:nvPr>
            <p:ph type="body" idx="1"/>
          </p:nvPr>
        </p:nvSpPr>
        <p:spPr>
          <a:xfrm>
            <a:off x="4471553" y="2648810"/>
            <a:ext cx="6678104" cy="1401409"/>
          </a:xfrm>
          <a:prstGeom prst="rect">
            <a:avLst/>
          </a:prstGeom>
          <a:noFill/>
          <a:ln>
            <a:noFill/>
          </a:ln>
        </p:spPr>
        <p:txBody>
          <a:bodyPr spcFirstLastPara="1" wrap="square" lIns="91425" tIns="45700" rIns="91425" bIns="45700" anchor="t" anchorCtr="0">
            <a:noAutofit/>
          </a:bodyPr>
          <a:lstStyle/>
          <a:p>
            <a:pPr marL="457200" lvl="0" indent="-336550" algn="l" rtl="0">
              <a:spcBef>
                <a:spcPts val="1000"/>
              </a:spcBef>
              <a:spcAft>
                <a:spcPts val="0"/>
              </a:spcAft>
              <a:buSzPts val="1700"/>
              <a:buChar char="-"/>
            </a:pPr>
            <a:r>
              <a:rPr lang="en-US" sz="1700"/>
              <a:t>Concienciar al público sobre la ciencia aplicada a la Tierra y el trabajo de la NASA en materia de desastres</a:t>
            </a:r>
            <a:endParaRPr sz="1700"/>
          </a:p>
          <a:p>
            <a:pPr marL="45720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Dar reconocimiento a científicos/personal dedicados y a proyectos importantes</a:t>
            </a:r>
            <a:endParaRPr sz="1700"/>
          </a:p>
          <a:p>
            <a:pPr marL="45720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Reconocer a los científicos como personas «comunes» en lugar de personas desconectadas e inaccesibles</a:t>
            </a:r>
            <a:endParaRPr sz="1700"/>
          </a:p>
          <a:p>
            <a:pPr marL="457200" lvl="0" indent="0" algn="l" rtl="0">
              <a:lnSpc>
                <a:spcPct val="100000"/>
              </a:lnSpc>
              <a:spcBef>
                <a:spcPts val="0"/>
              </a:spcBef>
              <a:spcAft>
                <a:spcPts val="0"/>
              </a:spcAft>
              <a:buNone/>
            </a:pPr>
            <a:endParaRPr/>
          </a:p>
        </p:txBody>
      </p:sp>
      <p:sp>
        <p:nvSpPr>
          <p:cNvPr id="306" name="Google Shape;306;p3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12</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4"/>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Transmitir el impacto</a:t>
            </a:r>
            <a:endParaRPr/>
          </a:p>
        </p:txBody>
      </p:sp>
      <p:sp>
        <p:nvSpPr>
          <p:cNvPr id="313" name="Google Shape;313;p34"/>
          <p:cNvSpPr txBox="1">
            <a:spLocks noGrp="1"/>
          </p:cNvSpPr>
          <p:nvPr>
            <p:ph type="body" idx="1"/>
          </p:nvPr>
        </p:nvSpPr>
        <p:spPr>
          <a:xfrm>
            <a:off x="4914900" y="2214702"/>
            <a:ext cx="6678000" cy="3707700"/>
          </a:xfrm>
          <a:prstGeom prst="rect">
            <a:avLst/>
          </a:prstGeom>
        </p:spPr>
        <p:txBody>
          <a:bodyPr spcFirstLastPara="1" wrap="square" lIns="91425" tIns="45700" rIns="91425" bIns="45700" anchor="t" anchorCtr="0">
            <a:noAutofit/>
          </a:bodyPr>
          <a:lstStyle/>
          <a:p>
            <a:pPr marL="457200" lvl="0" indent="-336550" algn="l" rtl="0">
              <a:spcBef>
                <a:spcPts val="1000"/>
              </a:spcBef>
              <a:spcAft>
                <a:spcPts val="0"/>
              </a:spcAft>
              <a:buSzPts val="1700"/>
              <a:buChar char="-"/>
            </a:pPr>
            <a:r>
              <a:rPr lang="en-US" sz="1700"/>
              <a:t>Informar al público de que la NASA y los científicos de la NASA trabajan juntos para beneficiar a nuestro planeta y a la sociedad</a:t>
            </a:r>
            <a:endParaRPr sz="1700"/>
          </a:p>
          <a:p>
            <a:pPr marL="457200" lvl="0" indent="0" algn="l" rtl="0">
              <a:spcBef>
                <a:spcPts val="1000"/>
              </a:spcBef>
              <a:spcAft>
                <a:spcPts val="0"/>
              </a:spcAft>
              <a:buClr>
                <a:schemeClr val="dk1"/>
              </a:buClr>
              <a:buSzPts val="1100"/>
              <a:buFont typeface="Arial"/>
              <a:buNone/>
            </a:pPr>
            <a:endParaRPr sz="1700"/>
          </a:p>
          <a:p>
            <a:pPr marL="457200" lvl="0" indent="-336550" algn="l" rtl="0">
              <a:spcBef>
                <a:spcPts val="1000"/>
              </a:spcBef>
              <a:spcAft>
                <a:spcPts val="0"/>
              </a:spcAft>
              <a:buSzPts val="1700"/>
              <a:buChar char="-"/>
            </a:pPr>
            <a:r>
              <a:rPr lang="en-US" sz="1700"/>
              <a:t>Transmitir la importancia de la investigación y las aplicaciones sobre desastres y su beneficio para la sociedad</a:t>
            </a:r>
            <a:endParaRPr sz="1700"/>
          </a:p>
          <a:p>
            <a:pPr marL="457200" lvl="0" indent="0" algn="l" rtl="0">
              <a:spcBef>
                <a:spcPts val="1000"/>
              </a:spcBef>
              <a:spcAft>
                <a:spcPts val="0"/>
              </a:spcAft>
              <a:buClr>
                <a:schemeClr val="dk1"/>
              </a:buClr>
              <a:buSzPts val="1100"/>
              <a:buFont typeface="Arial"/>
              <a:buNone/>
            </a:pPr>
            <a:endParaRPr sz="1700"/>
          </a:p>
          <a:p>
            <a:pPr marL="457200" lvl="0" indent="-336550" algn="l" rtl="0">
              <a:spcBef>
                <a:spcPts val="1000"/>
              </a:spcBef>
              <a:spcAft>
                <a:spcPts val="0"/>
              </a:spcAft>
              <a:buSzPts val="1700"/>
              <a:buChar char="-"/>
            </a:pPr>
            <a:r>
              <a:rPr lang="en-US" sz="1700"/>
              <a:t>Conducir a un mayor apoyo público a la NASA</a:t>
            </a:r>
            <a:endParaRPr sz="1700"/>
          </a:p>
          <a:p>
            <a:pPr marL="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Alentar a las personas a seguir carreras significativas en la NASA</a:t>
            </a:r>
            <a:endParaRPr sz="1700"/>
          </a:p>
        </p:txBody>
      </p:sp>
      <p:sp>
        <p:nvSpPr>
          <p:cNvPr id="314" name="Google Shape;314;p34"/>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5"/>
          <p:cNvSpPr txBox="1">
            <a:spLocks noGrp="1"/>
          </p:cNvSpPr>
          <p:nvPr>
            <p:ph type="title"/>
          </p:nvPr>
        </p:nvSpPr>
        <p:spPr>
          <a:xfrm>
            <a:off x="4236200" y="1961637"/>
            <a:ext cx="8035500" cy="1784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65CBF9"/>
              </a:buClr>
              <a:buSzPts val="3600"/>
              <a:buFont typeface="Arial"/>
              <a:buNone/>
            </a:pPr>
            <a:r>
              <a:rPr lang="en-US" sz="6600"/>
              <a:t>¿Preguntas?</a:t>
            </a:r>
            <a:endParaRPr sz="6600"/>
          </a:p>
        </p:txBody>
      </p:sp>
      <p:sp>
        <p:nvSpPr>
          <p:cNvPr id="320" name="Google Shape;320;p35"/>
          <p:cNvSpPr txBox="1">
            <a:spLocks noGrp="1"/>
          </p:cNvSpPr>
          <p:nvPr>
            <p:ph type="body" idx="1"/>
          </p:nvPr>
        </p:nvSpPr>
        <p:spPr>
          <a:xfrm>
            <a:off x="4914901" y="2214710"/>
            <a:ext cx="6678104" cy="9592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2000"/>
          </a:p>
          <a:p>
            <a:pPr marL="0" lvl="0" indent="0" algn="l" rtl="0">
              <a:lnSpc>
                <a:spcPct val="100000"/>
              </a:lnSpc>
              <a:spcBef>
                <a:spcPts val="1000"/>
              </a:spcBef>
              <a:spcAft>
                <a:spcPts val="0"/>
              </a:spcAft>
              <a:buClr>
                <a:schemeClr val="lt1"/>
              </a:buClr>
              <a:buSzPts val="2800"/>
              <a:buNone/>
            </a:pPr>
            <a:endParaRPr sz="2800"/>
          </a:p>
        </p:txBody>
      </p:sp>
      <p:sp>
        <p:nvSpPr>
          <p:cNvPr id="321" name="Google Shape;321;p3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14</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3"/>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Programa de Desastres de Ciencias Aplicadas de la Tierra de la NASA</a:t>
            </a:r>
            <a:endParaRPr/>
          </a:p>
        </p:txBody>
      </p:sp>
      <p:sp>
        <p:nvSpPr>
          <p:cNvPr id="229" name="Google Shape;229;p23"/>
          <p:cNvSpPr txBox="1">
            <a:spLocks noGrp="1"/>
          </p:cNvSpPr>
          <p:nvPr>
            <p:ph type="body" idx="1"/>
          </p:nvPr>
        </p:nvSpPr>
        <p:spPr>
          <a:xfrm>
            <a:off x="4914900" y="2070787"/>
            <a:ext cx="6678000" cy="3816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“Promueve el uso de observaciones de la Tierra para mejorar la predicción, la preparación, la respuesta y la recuperación ante desastres naturales y tecnológicos, mediante el abordaje de los esfuerzos de investigación, respuesta y resiliencia relacionados con los desastres.”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“Las aplicaciones para desastres y la investigación aplicada sobre peligros naturales apoyan a los líderes de preparación para emergencias en el desarrollo de enfoques de mitigación, como sistemas de alerta temprana, y en la provisión de información y mapas a los equipos de respuesta y recuperación ante desastres.”</a:t>
            </a:r>
            <a:endParaRPr/>
          </a:p>
        </p:txBody>
      </p:sp>
      <p:sp>
        <p:nvSpPr>
          <p:cNvPr id="230" name="Google Shape;230;p23"/>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4"/>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Comunicaciones estratégicas para el Programa de Desastres</a:t>
            </a:r>
            <a:endParaRPr/>
          </a:p>
        </p:txBody>
      </p:sp>
      <p:sp>
        <p:nvSpPr>
          <p:cNvPr id="237" name="Google Shape;237;p24"/>
          <p:cNvSpPr txBox="1">
            <a:spLocks noGrp="1"/>
          </p:cNvSpPr>
          <p:nvPr>
            <p:ph type="body" idx="1"/>
          </p:nvPr>
        </p:nvSpPr>
        <p:spPr>
          <a:xfrm>
            <a:off x="4914900" y="2226700"/>
            <a:ext cx="6678000" cy="4367400"/>
          </a:xfrm>
          <a:prstGeom prst="rect">
            <a:avLst/>
          </a:prstGeom>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Presenta información al público general interesado en la ciencia</a:t>
            </a:r>
            <a:endParaRPr>
              <a:solidFill>
                <a:srgbClr val="FFFFFF"/>
              </a:solidFill>
            </a:endParaRPr>
          </a:p>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Se utiliza para concienciar sobre el trabajo de la NASA y, especialmente, sobre las personas detrás de la NASA: seres humanos que se preocupan por nuestro planeta y hacen ciencia para beneficiar a la humanidad</a:t>
            </a:r>
            <a:endParaRPr>
              <a:solidFill>
                <a:srgbClr val="FFFFFF"/>
              </a:solidFill>
            </a:endParaRPr>
          </a:p>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Transmite el impacto del programa de Desastres: cómo las personas de todo el mundo se benefician de los productos de datos de la NASA que los responsables de la toma de decisiones utilizan para responder mejor a los eventos de desastres y recuperarse de ellos</a:t>
            </a:r>
            <a:endParaRPr>
              <a:solidFill>
                <a:srgbClr val="FFFFFF"/>
              </a:solidFill>
            </a:endParaRPr>
          </a:p>
        </p:txBody>
      </p:sp>
      <p:sp>
        <p:nvSpPr>
          <p:cNvPr id="238" name="Google Shape;238;p24"/>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5"/>
          <p:cNvSpPr txBox="1">
            <a:spLocks noGrp="1"/>
          </p:cNvSpPr>
          <p:nvPr>
            <p:ph type="title"/>
          </p:nvPr>
        </p:nvSpPr>
        <p:spPr>
          <a:xfrm>
            <a:off x="4302200" y="806225"/>
            <a:ext cx="7724400" cy="12798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800">
                <a:solidFill>
                  <a:srgbClr val="33CDFF"/>
                </a:solidFill>
              </a:rPr>
              <a:t>Desastres frente a desastres “naturales”</a:t>
            </a:r>
            <a:endParaRPr sz="2800">
              <a:solidFill>
                <a:srgbClr val="33CDFF"/>
              </a:solidFill>
            </a:endParaRPr>
          </a:p>
          <a:p>
            <a:pPr marL="0" lvl="0" indent="0" algn="l" rtl="0">
              <a:lnSpc>
                <a:spcPct val="115000"/>
              </a:lnSpc>
              <a:spcBef>
                <a:spcPts val="0"/>
              </a:spcBef>
              <a:spcAft>
                <a:spcPts val="0"/>
              </a:spcAft>
              <a:buClr>
                <a:schemeClr val="dk1"/>
              </a:buClr>
              <a:buSzPts val="1100"/>
              <a:buFont typeface="Arial"/>
              <a:buNone/>
            </a:pPr>
            <a:r>
              <a:rPr lang="en-US" sz="1800">
                <a:solidFill>
                  <a:srgbClr val="33CDFF"/>
                </a:solidFill>
              </a:rPr>
              <a:t>#NoHayDesastresNaturales</a:t>
            </a:r>
            <a:endParaRPr sz="1800">
              <a:solidFill>
                <a:srgbClr val="33CDFF"/>
              </a:solidFill>
            </a:endParaRPr>
          </a:p>
        </p:txBody>
      </p:sp>
      <p:sp>
        <p:nvSpPr>
          <p:cNvPr id="244" name="Google Shape;244;p25"/>
          <p:cNvSpPr txBox="1">
            <a:spLocks noGrp="1"/>
          </p:cNvSpPr>
          <p:nvPr>
            <p:ph type="body" idx="1"/>
          </p:nvPr>
        </p:nvSpPr>
        <p:spPr>
          <a:xfrm>
            <a:off x="3823225" y="2214600"/>
            <a:ext cx="7566000" cy="4207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Comunicación sobre desastres: eliminar “natural” de desastres naturales</a:t>
            </a:r>
            <a:endParaRPr/>
          </a:p>
          <a:p>
            <a:pPr marL="457200" lvl="0" indent="0" algn="l" rtl="0">
              <a:lnSpc>
                <a:spcPct val="100000"/>
              </a:lnSpc>
              <a:spcBef>
                <a:spcPts val="0"/>
              </a:spcBef>
              <a:spcAft>
                <a:spcPts val="0"/>
              </a:spcAft>
              <a:buNone/>
            </a:pPr>
            <a:r>
              <a:rPr lang="en-US"/>
              <a:t>	</a:t>
            </a:r>
            <a:endParaRPr/>
          </a:p>
          <a:p>
            <a:pPr marL="0" lvl="0" indent="0" algn="l" rtl="0">
              <a:lnSpc>
                <a:spcPct val="100000"/>
              </a:lnSpc>
              <a:spcBef>
                <a:spcPts val="0"/>
              </a:spcBef>
              <a:spcAft>
                <a:spcPts val="0"/>
              </a:spcAft>
              <a:buNone/>
            </a:pPr>
            <a:r>
              <a:rPr lang="en-US"/>
              <a:t>- Los desastres no son naturales; los peligros sí lo son.</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Los desastres solo ocurren cuando los peligros afectan a las comunidades y a la sociedad.</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El término “desastre natural” implica que los seres humanos no podrían haber evitado los impactos del peligro mediante una preparación responsable y la reducción de riesgos.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El término también fomenta la falsa creencia de que la rápida urbanización, la degradación ambiental, etc. no tienen la culpa de los mayores impactos de los eventos de desastres en las comunidades.</a:t>
            </a:r>
            <a:endParaRPr/>
          </a:p>
        </p:txBody>
      </p:sp>
      <p:sp>
        <p:nvSpPr>
          <p:cNvPr id="245" name="Google Shape;245;p2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4</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6"/>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200">
                <a:solidFill>
                  <a:srgbClr val="33CDFF"/>
                </a:solidFill>
              </a:rPr>
              <a:t>El proceso de redacción</a:t>
            </a:r>
            <a:endParaRPr sz="3400">
              <a:solidFill>
                <a:srgbClr val="33CDFF"/>
              </a:solidFill>
            </a:endParaRPr>
          </a:p>
        </p:txBody>
      </p:sp>
      <p:sp>
        <p:nvSpPr>
          <p:cNvPr id="251" name="Google Shape;251;p2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52" name="Google Shape;252;p26"/>
          <p:cNvSpPr txBox="1"/>
          <p:nvPr/>
        </p:nvSpPr>
        <p:spPr>
          <a:xfrm>
            <a:off x="4084575" y="2053050"/>
            <a:ext cx="7508400" cy="26271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Permiso</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Investigación</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Crear preguntas para la entrevista</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Entrevista </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Crear primer borrador</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Edición</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Enviar</a:t>
            </a:r>
            <a:endParaRPr sz="22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7"/>
          <p:cNvSpPr txBox="1">
            <a:spLocks noGrp="1"/>
          </p:cNvSpPr>
          <p:nvPr>
            <p:ph type="title"/>
          </p:nvPr>
        </p:nvSpPr>
        <p:spPr>
          <a:xfrm>
            <a:off x="4914900" y="635454"/>
            <a:ext cx="6678000" cy="1114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Esfuerzo conjunto: perfil de Sang-Ho Yun</a:t>
            </a:r>
            <a:endParaRPr/>
          </a:p>
        </p:txBody>
      </p:sp>
      <p:sp>
        <p:nvSpPr>
          <p:cNvPr id="259" name="Google Shape;259;p27"/>
          <p:cNvSpPr txBox="1">
            <a:spLocks noGrp="1"/>
          </p:cNvSpPr>
          <p:nvPr>
            <p:ph type="body" idx="1"/>
          </p:nvPr>
        </p:nvSpPr>
        <p:spPr>
          <a:xfrm>
            <a:off x="4914900" y="1917200"/>
            <a:ext cx="6211800" cy="4305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Sang-Ho Yun es geofísico y científico de radar en JPL, donde es IP del proyecto ARIA.</a:t>
            </a:r>
            <a:endParaRPr/>
          </a:p>
          <a:p>
            <a:pPr marL="0" lvl="0" indent="0" algn="l" rtl="0">
              <a:spcBef>
                <a:spcPts val="1000"/>
              </a:spcBef>
              <a:spcAft>
                <a:spcPts val="0"/>
              </a:spcAft>
              <a:buNone/>
            </a:pPr>
            <a:endParaRPr/>
          </a:p>
          <a:p>
            <a:pPr marL="0" lvl="0" indent="0" algn="l" rtl="0">
              <a:spcBef>
                <a:spcPts val="1000"/>
              </a:spcBef>
              <a:spcAft>
                <a:spcPts val="0"/>
              </a:spcAft>
              <a:buClr>
                <a:schemeClr val="dk1"/>
              </a:buClr>
              <a:buSzPts val="1100"/>
              <a:buFont typeface="Arial"/>
              <a:buNone/>
            </a:pPr>
            <a:r>
              <a:rPr lang="en-US"/>
              <a:t>- Las relaciones de trabajo (y, por lo tanto, la comunicación) son clave en los esfuerzos y objetivos de respuesta del programa de Desastres</a:t>
            </a:r>
            <a:endParaRPr/>
          </a:p>
          <a:p>
            <a:pPr marL="45720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r>
              <a:rPr lang="en-US"/>
              <a:t>- Los esfuerzos en iniciativas tecnológicas que parecen no estar relacionados con las personas aún salvan vidas, y este es el objetivo de Yun y muchos otros investigadores del programa de Desastres</a:t>
            </a: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r>
              <a:rPr lang="en-US"/>
              <a:t>- Los científicos tienen múltiples facetas y son cercanos</a:t>
            </a:r>
            <a:endParaRPr/>
          </a:p>
          <a:p>
            <a:pPr marL="0" lvl="0" indent="0" algn="l" rtl="0">
              <a:spcBef>
                <a:spcPts val="10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8"/>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Colaboración entre Glasscoe y Kirschbaum</a:t>
            </a:r>
            <a:endParaRPr/>
          </a:p>
        </p:txBody>
      </p:sp>
      <p:sp>
        <p:nvSpPr>
          <p:cNvPr id="266" name="Google Shape;266;p28"/>
          <p:cNvSpPr txBox="1">
            <a:spLocks noGrp="1"/>
          </p:cNvSpPr>
          <p:nvPr>
            <p:ph type="body" idx="1"/>
          </p:nvPr>
        </p:nvSpPr>
        <p:spPr>
          <a:xfrm>
            <a:off x="4914900" y="2010851"/>
            <a:ext cx="6678000" cy="3719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IP: Dalia Kirschbaum (GSFC)</a:t>
            </a:r>
            <a:endParaRPr/>
          </a:p>
          <a:p>
            <a:pPr marL="457200" lvl="0" indent="-342900" algn="l" rtl="0">
              <a:spcBef>
                <a:spcPts val="1000"/>
              </a:spcBef>
              <a:spcAft>
                <a:spcPts val="0"/>
              </a:spcAft>
              <a:buSzPts val="1800"/>
              <a:buChar char="-"/>
            </a:pPr>
            <a:r>
              <a:rPr lang="en-US"/>
              <a:t>Reducción y respuesta ante el riesgo de desastres por deslizamientos de tierra</a:t>
            </a:r>
            <a:endParaRPr/>
          </a:p>
          <a:p>
            <a:pPr marL="0" lvl="0" indent="0" algn="l" rtl="0">
              <a:spcBef>
                <a:spcPts val="1000"/>
              </a:spcBef>
              <a:spcAft>
                <a:spcPts val="0"/>
              </a:spcAft>
              <a:buNone/>
            </a:pPr>
            <a:r>
              <a:rPr lang="en-US"/>
              <a:t>IP: Maggi Glasscoe (JPL)</a:t>
            </a:r>
            <a:endParaRPr/>
          </a:p>
          <a:p>
            <a:pPr marL="457200" lvl="0" indent="-342900" algn="l" rtl="0">
              <a:spcBef>
                <a:spcPts val="1000"/>
              </a:spcBef>
              <a:spcAft>
                <a:spcPts val="0"/>
              </a:spcAft>
              <a:buSzPts val="1800"/>
              <a:buChar char="-"/>
            </a:pPr>
            <a:r>
              <a:rPr lang="en-US"/>
              <a:t>Modelado y alerta de inundaciones a escala global</a:t>
            </a:r>
            <a:endParaRPr/>
          </a:p>
          <a:p>
            <a:pPr marL="0" lvl="0" indent="0" algn="l" rtl="0">
              <a:spcBef>
                <a:spcPts val="1000"/>
              </a:spcBef>
              <a:spcAft>
                <a:spcPts val="0"/>
              </a:spcAft>
              <a:buNone/>
            </a:pPr>
            <a:endParaRPr/>
          </a:p>
          <a:p>
            <a:pPr marL="0" lvl="0" indent="0" algn="l" rtl="0">
              <a:spcBef>
                <a:spcPts val="1000"/>
              </a:spcBef>
              <a:spcAft>
                <a:spcPts val="0"/>
              </a:spcAft>
              <a:buNone/>
            </a:pPr>
            <a:r>
              <a:rPr lang="en-US"/>
              <a:t>Colaboración para desarrollar el primer modelo casi global de peligros de inundaciones y deslizamientos de tierra</a:t>
            </a:r>
            <a:endParaRPr/>
          </a:p>
          <a:p>
            <a:pPr marL="0" lvl="0" indent="0" algn="l" rtl="0">
              <a:spcBef>
                <a:spcPts val="1000"/>
              </a:spcBef>
              <a:spcAft>
                <a:spcPts val="0"/>
              </a:spcAft>
              <a:buNone/>
            </a:pPr>
            <a:endParaRPr/>
          </a:p>
          <a:p>
            <a:pPr marL="0" lvl="0" indent="0" algn="l" rtl="0">
              <a:spcBef>
                <a:spcPts val="1000"/>
              </a:spcBef>
              <a:spcAft>
                <a:spcPts val="0"/>
              </a:spcAft>
              <a:buNone/>
            </a:pPr>
            <a:r>
              <a:rPr lang="en-US"/>
              <a:t>La ciencia ciudadana y la recopilación colaborativa de datos sobre peligros marcan la diferencia</a:t>
            </a:r>
            <a:endParaRPr/>
          </a:p>
          <a:p>
            <a:pPr marL="457200" lvl="0" indent="-342900" algn="l" rtl="0">
              <a:spcBef>
                <a:spcPts val="1000"/>
              </a:spcBef>
              <a:spcAft>
                <a:spcPts val="0"/>
              </a:spcAft>
              <a:buSzPts val="1800"/>
              <a:buChar char="-"/>
            </a:pPr>
            <a:r>
              <a:rPr lang="en-US"/>
              <a:t>Reportero de deslizamientos de tierra: landslides.nasa.gov</a:t>
            </a:r>
            <a:endParaRPr/>
          </a:p>
        </p:txBody>
      </p:sp>
      <p:sp>
        <p:nvSpPr>
          <p:cNvPr id="267" name="Google Shape;267;p28"/>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9"/>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Perfil de Diego Melgar</a:t>
            </a:r>
            <a:endParaRPr/>
          </a:p>
        </p:txBody>
      </p:sp>
      <p:sp>
        <p:nvSpPr>
          <p:cNvPr id="274" name="Google Shape;274;p29"/>
          <p:cNvSpPr txBox="1">
            <a:spLocks noGrp="1"/>
          </p:cNvSpPr>
          <p:nvPr>
            <p:ph type="body" idx="1"/>
          </p:nvPr>
        </p:nvSpPr>
        <p:spPr>
          <a:xfrm>
            <a:off x="4914900" y="2214689"/>
            <a:ext cx="6678000" cy="336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Diego Melgar: geofísico en la Universidad de Oregón</a:t>
            </a:r>
            <a:endParaRPr/>
          </a:p>
          <a:p>
            <a:pPr marL="457200" lvl="0" indent="-342900" algn="l" rtl="0">
              <a:spcBef>
                <a:spcPts val="1000"/>
              </a:spcBef>
              <a:spcAft>
                <a:spcPts val="0"/>
              </a:spcAft>
              <a:buSzPts val="1800"/>
              <a:buChar char="-"/>
            </a:pPr>
            <a:r>
              <a:rPr lang="en-US"/>
              <a:t>Intereses: sismología de terremotos, movimiento fuerte del suelo, tsunamis, sistemas de alerta temprana, imágenes geodésicas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Trabaja con la NASA para mejorar el sistema de pronóstico y alerta temprana de tsunamis mediante el proyecto de investigación NASA Applied Sciences A.37 ROSES “Incorporación de datos satelitales para modernizar la alerta temprana local de tsunamis”</a:t>
            </a:r>
            <a:endParaRPr/>
          </a:p>
        </p:txBody>
      </p:sp>
      <p:sp>
        <p:nvSpPr>
          <p:cNvPr id="275" name="Google Shape;275;p29"/>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0"/>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Realidad virtual con Shayna Skolnik</a:t>
            </a:r>
            <a:endParaRPr/>
          </a:p>
        </p:txBody>
      </p:sp>
      <p:sp>
        <p:nvSpPr>
          <p:cNvPr id="282" name="Google Shape;282;p30"/>
          <p:cNvSpPr txBox="1">
            <a:spLocks noGrp="1"/>
          </p:cNvSpPr>
          <p:nvPr>
            <p:ph type="body" idx="1"/>
          </p:nvPr>
        </p:nvSpPr>
        <p:spPr>
          <a:xfrm>
            <a:off x="4914900" y="1962898"/>
            <a:ext cx="6678000" cy="4459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Shayna Skolnik, fundadora y directora ejecutiva de Navteca</a:t>
            </a:r>
            <a:endParaRPr/>
          </a:p>
          <a:p>
            <a:pPr marL="0" lvl="0" indent="0" algn="l" rtl="0">
              <a:spcBef>
                <a:spcPts val="1000"/>
              </a:spcBef>
              <a:spcAft>
                <a:spcPts val="0"/>
              </a:spcAft>
              <a:buNone/>
            </a:pPr>
            <a:r>
              <a:rPr lang="en-US"/>
              <a:t>Trabaja con el programa de Desastres para investigar el potencial de la realidad virtual (RV) en aplicaciones para desastres</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La RV proporciona un nuevo nivel de interactividad para visualizar datos de ciencias de la Tierra</a:t>
            </a:r>
            <a:endParaRPr/>
          </a:p>
          <a:p>
            <a:pPr marL="457200" lvl="0" indent="-342900" algn="l" rtl="0">
              <a:spcBef>
                <a:spcPts val="1000"/>
              </a:spcBef>
              <a:spcAft>
                <a:spcPts val="0"/>
              </a:spcAft>
              <a:buSzPts val="1800"/>
              <a:buChar char="-"/>
            </a:pPr>
            <a:r>
              <a:rPr lang="en-US"/>
              <a:t>Proporciona una sensación de escala que la visualización tradicional no ofrece</a:t>
            </a:r>
            <a:endParaRPr/>
          </a:p>
          <a:p>
            <a:pPr marL="457200" lvl="0" indent="-342900" algn="l" rtl="0">
              <a:spcBef>
                <a:spcPts val="1000"/>
              </a:spcBef>
              <a:spcAft>
                <a:spcPts val="0"/>
              </a:spcAft>
              <a:buSzPts val="1800"/>
              <a:buChar char="-"/>
            </a:pPr>
            <a:r>
              <a:rPr lang="en-US"/>
              <a:t>La RV aún está en sus inicios, pero las posibilidades son infinitas</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283" name="Google Shape;283;p30"/>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orthameric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irborn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ir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nd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nd">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981</Words>
  <Application>Microsoft Macintosh PowerPoint</Application>
  <PresentationFormat>Widescreen</PresentationFormat>
  <Paragraphs>140</Paragraphs>
  <Slides>14</Slides>
  <Notes>14</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14</vt:i4>
      </vt:variant>
    </vt:vector>
  </HeadingPairs>
  <TitlesOfParts>
    <vt:vector size="22" baseType="lpstr">
      <vt:lpstr>Arial</vt:lpstr>
      <vt:lpstr>Calibri</vt:lpstr>
      <vt:lpstr>1_Office Theme</vt:lpstr>
      <vt:lpstr>northamerica</vt:lpstr>
      <vt:lpstr>airborne</vt:lpstr>
      <vt:lpstr>fire</vt:lpstr>
      <vt:lpstr>land2</vt:lpstr>
      <vt:lpstr>land</vt:lpstr>
      <vt:lpstr>PowerPoint Presentation</vt:lpstr>
      <vt:lpstr>NASA Earth Applied Science Disasters Program</vt:lpstr>
      <vt:lpstr>Strategic Communications for the Disasters Program</vt:lpstr>
      <vt:lpstr>Disasters vs. “Natural” Disasters #NoNaturalDisasters</vt:lpstr>
      <vt:lpstr>The Writing Process</vt:lpstr>
      <vt:lpstr>Joint Effort: Sang-Ho Yun Profile Piece</vt:lpstr>
      <vt:lpstr>Glasscoe and Kirschbaum’s Collaboration</vt:lpstr>
      <vt:lpstr>Diego Melgar’s Profile Piece</vt:lpstr>
      <vt:lpstr>Virtual Reality with Shayna Skolnik</vt:lpstr>
      <vt:lpstr>SO2 and Volcanic Ash Tracking Product Piece</vt:lpstr>
      <vt:lpstr>Mexican Earthquake and Tsunami Product Piece</vt:lpstr>
      <vt:lpstr>What do these pieces accomplish for NASA  and the Disaster’s program?</vt:lpstr>
      <vt:lpstr>Conveying impact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Carmen Atkins</cp:lastModifiedBy>
  <cp:revision>1</cp:revision>
  <dcterms:modified xsi:type="dcterms:W3CDTF">2020-07-27T18:42:24Z</dcterms:modified>
</cp:coreProperties>
</file>